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Default Extension="tiff" ContentType="image/tif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69" r:id="rId2"/>
    <p:sldId id="258" r:id="rId3"/>
    <p:sldId id="287" r:id="rId4"/>
    <p:sldId id="286" r:id="rId5"/>
    <p:sldId id="259" r:id="rId6"/>
    <p:sldId id="257" r:id="rId7"/>
    <p:sldId id="270" r:id="rId8"/>
    <p:sldId id="284" r:id="rId9"/>
    <p:sldId id="271" r:id="rId10"/>
    <p:sldId id="272" r:id="rId11"/>
    <p:sldId id="273" r:id="rId12"/>
    <p:sldId id="288" r:id="rId13"/>
    <p:sldId id="289" r:id="rId14"/>
    <p:sldId id="274" r:id="rId15"/>
    <p:sldId id="27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8CBAD"/>
    <a:srgbClr val="000000"/>
    <a:srgbClr val="E2C896"/>
    <a:srgbClr val="FF6600"/>
    <a:srgbClr val="FF3B0D"/>
    <a:srgbClr val="92D050"/>
    <a:srgbClr val="FF3300"/>
    <a:srgbClr val="FF0000"/>
    <a:srgbClr val="FFFF00"/>
    <a:srgbClr val="E17051"/>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25095" autoAdjust="0"/>
    <p:restoredTop sz="91652" autoAdjust="0"/>
  </p:normalViewPr>
  <p:slideViewPr>
    <p:cSldViewPr snapToGrid="0">
      <p:cViewPr varScale="1">
        <p:scale>
          <a:sx n="63" d="100"/>
          <a:sy n="63" d="100"/>
        </p:scale>
        <p:origin x="-426" y="-96"/>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tiff>
</file>

<file path=ppt/media/image12.tiff>
</file>

<file path=ppt/media/image13.tiff>
</file>

<file path=ppt/media/image14.png>
</file>

<file path=ppt/media/image15.jpeg>
</file>

<file path=ppt/media/image16.jpeg>
</file>

<file path=ppt/media/image17.jpeg>
</file>

<file path=ppt/media/image18.png>
</file>

<file path=ppt/media/image19.jpe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BF4B82-D201-4976-83AC-0F253C63F5B6}" type="datetimeFigureOut">
              <a:rPr lang="en-US" smtClean="0"/>
              <a:pPr/>
              <a:t>8/12/2016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8D2887-055A-41B0-AC51-1F18A5DF3030}" type="slidenum">
              <a:rPr lang="en-US" smtClean="0"/>
              <a:pPr/>
              <a:t>‹Nº›</a:t>
            </a:fld>
            <a:endParaRPr lang="en-US"/>
          </a:p>
        </p:txBody>
      </p:sp>
    </p:spTree>
    <p:extLst>
      <p:ext uri="{BB962C8B-B14F-4D97-AF65-F5344CB8AC3E}">
        <p14:creationId xmlns:p14="http://schemas.microsoft.com/office/powerpoint/2010/main" xmlns="" val="278220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-4 of us, each have a role (ex. project manager) and each will divide work on the project, we are supported by Costello our faculty advisor and Sean our PhD advisor, and external advisors to provide us with additional support and expertise</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2</a:t>
            </a:fld>
            <a:endParaRPr lang="en-US"/>
          </a:p>
        </p:txBody>
      </p:sp>
    </p:spTree>
    <p:extLst>
      <p:ext uri="{BB962C8B-B14F-4D97-AF65-F5344CB8AC3E}">
        <p14:creationId xmlns:p14="http://schemas.microsoft.com/office/powerpoint/2010/main" xmlns="" val="2455657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lnSpcReduction="10000"/>
          </a:bodyPr>
          <a:lstStyle/>
          <a:p>
            <a:r>
              <a:rPr lang="es-MX" dirty="0" err="1" smtClean="0"/>
              <a:t>Fore</a:t>
            </a:r>
            <a:r>
              <a:rPr lang="es-MX" baseline="0" dirty="0" smtClean="0"/>
              <a:t> </a:t>
            </a:r>
            <a:r>
              <a:rPr lang="es-MX" baseline="0" dirty="0" err="1" smtClean="0"/>
              <a:t>each</a:t>
            </a:r>
            <a:r>
              <a:rPr lang="es-MX" baseline="0" dirty="0" smtClean="0"/>
              <a:t> </a:t>
            </a:r>
            <a:r>
              <a:rPr lang="es-MX" baseline="0" dirty="0" err="1" smtClean="0"/>
              <a:t>indicator</a:t>
            </a:r>
            <a:r>
              <a:rPr lang="es-MX" baseline="0" dirty="0" smtClean="0"/>
              <a:t>:</a:t>
            </a:r>
          </a:p>
          <a:p>
            <a:endParaRPr lang="es-MX" baseline="0" dirty="0" smtClean="0"/>
          </a:p>
          <a:p>
            <a:r>
              <a:rPr lang="es-MX" baseline="0" dirty="0" err="1" smtClean="0"/>
              <a:t>Colors</a:t>
            </a:r>
            <a:r>
              <a:rPr lang="es-MX" baseline="0" dirty="0" smtClean="0"/>
              <a:t> are </a:t>
            </a:r>
            <a:r>
              <a:rPr lang="es-MX" baseline="0" dirty="0" err="1" smtClean="0"/>
              <a:t>given</a:t>
            </a:r>
            <a:r>
              <a:rPr lang="es-MX" baseline="0" dirty="0" smtClean="0"/>
              <a:t> </a:t>
            </a:r>
            <a:r>
              <a:rPr lang="es-MX" baseline="0" dirty="0" err="1" smtClean="0"/>
              <a:t>based</a:t>
            </a:r>
            <a:r>
              <a:rPr lang="es-MX" baseline="0" dirty="0" smtClean="0"/>
              <a:t> </a:t>
            </a:r>
            <a:r>
              <a:rPr lang="es-MX" baseline="0" dirty="0" err="1" smtClean="0"/>
              <a:t>on</a:t>
            </a:r>
            <a:r>
              <a:rPr lang="es-MX" baseline="0" dirty="0" smtClean="0"/>
              <a:t> </a:t>
            </a:r>
            <a:r>
              <a:rPr lang="es-MX" baseline="0" dirty="0" err="1" smtClean="0"/>
              <a:t>the</a:t>
            </a:r>
            <a:r>
              <a:rPr lang="es-MX" baseline="0" dirty="0" smtClean="0"/>
              <a:t> DID </a:t>
            </a:r>
            <a:r>
              <a:rPr lang="es-MX" baseline="0" dirty="0" err="1" smtClean="0"/>
              <a:t>value</a:t>
            </a:r>
            <a:r>
              <a:rPr lang="es-MX" baseline="0" dirty="0" smtClean="0"/>
              <a:t> and </a:t>
            </a:r>
            <a:r>
              <a:rPr lang="es-MX" baseline="0" dirty="0" err="1" smtClean="0"/>
              <a:t>itr</a:t>
            </a:r>
            <a:r>
              <a:rPr lang="es-MX" baseline="0" dirty="0" smtClean="0"/>
              <a:t> </a:t>
            </a:r>
            <a:r>
              <a:rPr lang="es-MX" baseline="0" dirty="0" err="1" smtClean="0"/>
              <a:t>significance</a:t>
            </a:r>
            <a:r>
              <a:rPr lang="es-MX" baseline="0" dirty="0" smtClean="0"/>
              <a:t> </a:t>
            </a:r>
            <a:r>
              <a:rPr lang="es-MX" baseline="0" dirty="0" err="1" smtClean="0"/>
              <a:t>value</a:t>
            </a:r>
            <a:r>
              <a:rPr lang="es-MX" baseline="0" dirty="0" smtClean="0"/>
              <a:t>. A positive and </a:t>
            </a:r>
            <a:r>
              <a:rPr lang="es-MX" baseline="0" dirty="0" err="1" smtClean="0"/>
              <a:t>significant</a:t>
            </a:r>
            <a:r>
              <a:rPr lang="es-MX" baseline="0" dirty="0" smtClean="0"/>
              <a:t> </a:t>
            </a:r>
            <a:r>
              <a:rPr lang="es-MX" baseline="0" dirty="0" err="1" smtClean="0"/>
              <a:t>value</a:t>
            </a:r>
            <a:r>
              <a:rPr lang="es-MX" baseline="0" dirty="0" smtClean="0"/>
              <a:t> </a:t>
            </a:r>
            <a:r>
              <a:rPr lang="es-MX" baseline="0" dirty="0" err="1" smtClean="0"/>
              <a:t>would</a:t>
            </a:r>
            <a:r>
              <a:rPr lang="es-MX" baseline="0" dirty="0" smtClean="0"/>
              <a:t> </a:t>
            </a:r>
            <a:r>
              <a:rPr lang="es-MX" baseline="0" dirty="0" err="1" smtClean="0"/>
              <a:t>be</a:t>
            </a:r>
            <a:r>
              <a:rPr lang="es-MX" baseline="0" dirty="0" smtClean="0"/>
              <a:t> </a:t>
            </a:r>
            <a:r>
              <a:rPr lang="es-MX" baseline="0" dirty="0" err="1" smtClean="0"/>
              <a:t>green</a:t>
            </a:r>
            <a:r>
              <a:rPr lang="es-MX" baseline="0" dirty="0" smtClean="0"/>
              <a:t>, a positive </a:t>
            </a:r>
            <a:r>
              <a:rPr lang="es-MX" baseline="0" dirty="0" err="1" smtClean="0"/>
              <a:t>but</a:t>
            </a:r>
            <a:r>
              <a:rPr lang="es-MX" baseline="0" dirty="0" smtClean="0"/>
              <a:t> </a:t>
            </a:r>
            <a:r>
              <a:rPr lang="es-MX" baseline="0" dirty="0" err="1" smtClean="0"/>
              <a:t>not</a:t>
            </a:r>
            <a:r>
              <a:rPr lang="es-MX" baseline="0" dirty="0" smtClean="0"/>
              <a:t> </a:t>
            </a:r>
            <a:r>
              <a:rPr lang="es-MX" baseline="0" dirty="0" err="1" smtClean="0"/>
              <a:t>significant</a:t>
            </a:r>
            <a:r>
              <a:rPr lang="es-MX" baseline="0" dirty="0" smtClean="0"/>
              <a:t> light </a:t>
            </a:r>
            <a:r>
              <a:rPr lang="es-MX" baseline="0" dirty="0" err="1" smtClean="0"/>
              <a:t>green</a:t>
            </a:r>
            <a:r>
              <a:rPr lang="es-MX" baseline="0" dirty="0" smtClean="0"/>
              <a:t>… and so </a:t>
            </a:r>
            <a:r>
              <a:rPr lang="es-MX" baseline="0" dirty="0" err="1" smtClean="0"/>
              <a:t>on</a:t>
            </a:r>
            <a:r>
              <a:rPr lang="es-MX" baseline="0" dirty="0" smtClean="0"/>
              <a:t>. </a:t>
            </a:r>
            <a:r>
              <a:rPr lang="es-MX" baseline="0" dirty="0" err="1" smtClean="0"/>
              <a:t>On</a:t>
            </a:r>
            <a:r>
              <a:rPr lang="es-MX" baseline="0" dirty="0" smtClean="0"/>
              <a:t> </a:t>
            </a:r>
            <a:r>
              <a:rPr lang="es-MX" baseline="0" dirty="0" err="1" smtClean="0"/>
              <a:t>the</a:t>
            </a:r>
            <a:r>
              <a:rPr lang="es-MX" baseline="0" dirty="0" smtClean="0"/>
              <a:t> back of </a:t>
            </a:r>
            <a:r>
              <a:rPr lang="es-MX" baseline="0" dirty="0" err="1" smtClean="0"/>
              <a:t>the</a:t>
            </a:r>
            <a:r>
              <a:rPr lang="es-MX" baseline="0" dirty="0" smtClean="0"/>
              <a:t> APP, </a:t>
            </a:r>
            <a:r>
              <a:rPr lang="es-MX" baseline="0" dirty="0" err="1" smtClean="0"/>
              <a:t>these</a:t>
            </a:r>
            <a:r>
              <a:rPr lang="es-MX" baseline="0" dirty="0" smtClean="0"/>
              <a:t> </a:t>
            </a:r>
            <a:r>
              <a:rPr lang="es-MX" baseline="0" dirty="0" err="1" smtClean="0"/>
              <a:t>colors</a:t>
            </a:r>
            <a:r>
              <a:rPr lang="es-MX" baseline="0" dirty="0" smtClean="0"/>
              <a:t> </a:t>
            </a:r>
            <a:r>
              <a:rPr lang="es-MX" baseline="0" dirty="0" err="1" smtClean="0"/>
              <a:t>would</a:t>
            </a:r>
            <a:r>
              <a:rPr lang="es-MX" baseline="0" dirty="0" smtClean="0"/>
              <a:t> </a:t>
            </a:r>
            <a:r>
              <a:rPr lang="es-MX" baseline="0" dirty="0" err="1" smtClean="0"/>
              <a:t>be</a:t>
            </a:r>
            <a:r>
              <a:rPr lang="es-MX" baseline="0" dirty="0" smtClean="0"/>
              <a:t> 1 </a:t>
            </a:r>
            <a:r>
              <a:rPr lang="es-MX" baseline="0" dirty="0" err="1" smtClean="0"/>
              <a:t>for</a:t>
            </a:r>
            <a:r>
              <a:rPr lang="es-MX" baseline="0" dirty="0" smtClean="0"/>
              <a:t> red and 5 </a:t>
            </a:r>
            <a:r>
              <a:rPr lang="es-MX" baseline="0" dirty="0" err="1" smtClean="0"/>
              <a:t>for</a:t>
            </a:r>
            <a:r>
              <a:rPr lang="es-MX" baseline="0" dirty="0" smtClean="0"/>
              <a:t> </a:t>
            </a:r>
            <a:r>
              <a:rPr lang="es-MX" baseline="0" dirty="0" err="1" smtClean="0"/>
              <a:t>dark</a:t>
            </a:r>
            <a:r>
              <a:rPr lang="es-MX" baseline="0" dirty="0" smtClean="0"/>
              <a:t> </a:t>
            </a:r>
            <a:r>
              <a:rPr lang="es-MX" baseline="0" dirty="0" err="1" smtClean="0"/>
              <a:t>green</a:t>
            </a:r>
            <a:r>
              <a:rPr lang="es-MX" baseline="0" dirty="0" smtClean="0"/>
              <a:t>, </a:t>
            </a:r>
            <a:r>
              <a:rPr lang="es-MX" baseline="0" dirty="0" err="1" smtClean="0"/>
              <a:t>which</a:t>
            </a:r>
            <a:r>
              <a:rPr lang="es-MX" baseline="0" dirty="0" smtClean="0"/>
              <a:t> </a:t>
            </a:r>
            <a:r>
              <a:rPr lang="es-MX" baseline="0" dirty="0" err="1" smtClean="0"/>
              <a:t>will</a:t>
            </a:r>
            <a:r>
              <a:rPr lang="es-MX" baseline="0" dirty="0" smtClean="0"/>
              <a:t> </a:t>
            </a:r>
            <a:r>
              <a:rPr lang="es-MX" baseline="0" dirty="0" err="1" smtClean="0"/>
              <a:t>enable</a:t>
            </a:r>
            <a:r>
              <a:rPr lang="es-MX" baseline="0" dirty="0" smtClean="0"/>
              <a:t> </a:t>
            </a:r>
            <a:r>
              <a:rPr lang="es-MX" baseline="0" dirty="0" err="1" smtClean="0"/>
              <a:t>us</a:t>
            </a:r>
            <a:r>
              <a:rPr lang="es-MX" baseline="0" dirty="0" smtClean="0"/>
              <a:t> </a:t>
            </a:r>
            <a:r>
              <a:rPr lang="es-MX" baseline="0" dirty="0" err="1" smtClean="0"/>
              <a:t>to</a:t>
            </a:r>
            <a:r>
              <a:rPr lang="es-MX" baseline="0" dirty="0" smtClean="0"/>
              <a:t> do </a:t>
            </a:r>
            <a:r>
              <a:rPr lang="es-MX" baseline="0" dirty="0" err="1" smtClean="0"/>
              <a:t>some</a:t>
            </a:r>
            <a:r>
              <a:rPr lang="es-MX" baseline="0" dirty="0" smtClean="0"/>
              <a:t> </a:t>
            </a:r>
            <a:r>
              <a:rPr lang="es-MX" baseline="0" dirty="0" err="1" smtClean="0"/>
              <a:t>nice</a:t>
            </a:r>
            <a:r>
              <a:rPr lang="es-MX" baseline="0" dirty="0" smtClean="0"/>
              <a:t> </a:t>
            </a:r>
            <a:r>
              <a:rPr lang="es-MX" baseline="0" dirty="0" err="1" smtClean="0"/>
              <a:t>things</a:t>
            </a:r>
            <a:r>
              <a:rPr lang="es-MX" baseline="0" dirty="0" smtClean="0"/>
              <a:t> </a:t>
            </a:r>
            <a:r>
              <a:rPr lang="es-MX" baseline="0" dirty="0" err="1" smtClean="0"/>
              <a:t>for</a:t>
            </a:r>
            <a:r>
              <a:rPr lang="es-MX" baseline="0" dirty="0" smtClean="0"/>
              <a:t> </a:t>
            </a:r>
            <a:r>
              <a:rPr lang="es-MX" baseline="0" dirty="0" err="1" smtClean="0"/>
              <a:t>the</a:t>
            </a:r>
            <a:r>
              <a:rPr lang="es-MX" baseline="0" dirty="0" smtClean="0"/>
              <a:t> </a:t>
            </a:r>
            <a:r>
              <a:rPr lang="es-MX" baseline="0" dirty="0" err="1" smtClean="0"/>
              <a:t>next</a:t>
            </a:r>
            <a:r>
              <a:rPr lang="es-MX" baseline="0" dirty="0" smtClean="0"/>
              <a:t> </a:t>
            </a:r>
            <a:r>
              <a:rPr lang="es-MX" baseline="0" dirty="0" err="1" smtClean="0"/>
              <a:t>step</a:t>
            </a:r>
            <a:r>
              <a:rPr lang="es-MX" baseline="0" dirty="0" smtClean="0"/>
              <a:t>:</a:t>
            </a:r>
          </a:p>
          <a:p>
            <a:endParaRPr lang="es-MX" baseline="0" dirty="0" smtClean="0"/>
          </a:p>
          <a:p>
            <a:r>
              <a:rPr lang="es-MX" baseline="0" dirty="0" err="1" smtClean="0"/>
              <a:t>For</a:t>
            </a:r>
            <a:r>
              <a:rPr lang="es-MX" baseline="0" dirty="0" smtClean="0"/>
              <a:t> </a:t>
            </a:r>
            <a:r>
              <a:rPr lang="es-MX" baseline="0" dirty="0" err="1" smtClean="0"/>
              <a:t>the</a:t>
            </a:r>
            <a:r>
              <a:rPr lang="es-MX" baseline="0" dirty="0" smtClean="0"/>
              <a:t> “</a:t>
            </a:r>
            <a:r>
              <a:rPr lang="es-MX" baseline="0" dirty="0" err="1" smtClean="0"/>
              <a:t>category-wise</a:t>
            </a:r>
            <a:r>
              <a:rPr lang="es-MX" baseline="0" dirty="0" smtClean="0"/>
              <a:t>” </a:t>
            </a:r>
            <a:r>
              <a:rPr lang="es-MX" baseline="0" dirty="0" err="1" smtClean="0"/>
              <a:t>indicator</a:t>
            </a:r>
            <a:r>
              <a:rPr lang="es-MX" baseline="0" dirty="0" smtClean="0"/>
              <a:t> (</a:t>
            </a:r>
            <a:r>
              <a:rPr lang="es-MX" baseline="0" dirty="0" err="1" smtClean="0"/>
              <a:t>the</a:t>
            </a:r>
            <a:r>
              <a:rPr lang="es-MX" baseline="0" dirty="0" smtClean="0"/>
              <a:t> </a:t>
            </a:r>
            <a:r>
              <a:rPr lang="es-MX" baseline="0" dirty="0" err="1" smtClean="0"/>
              <a:t>outer</a:t>
            </a:r>
            <a:r>
              <a:rPr lang="es-MX" baseline="0" dirty="0" smtClean="0"/>
              <a:t> </a:t>
            </a:r>
            <a:r>
              <a:rPr lang="es-MX" baseline="0" dirty="0" err="1" smtClean="0"/>
              <a:t>part</a:t>
            </a:r>
            <a:r>
              <a:rPr lang="es-MX" baseline="0" dirty="0" smtClean="0"/>
              <a:t> of </a:t>
            </a:r>
            <a:r>
              <a:rPr lang="es-MX" baseline="0" dirty="0" err="1" smtClean="0"/>
              <a:t>the</a:t>
            </a:r>
            <a:r>
              <a:rPr lang="es-MX" baseline="0" dirty="0" smtClean="0"/>
              <a:t> </a:t>
            </a:r>
            <a:r>
              <a:rPr lang="es-MX" baseline="0" dirty="0" err="1" smtClean="0"/>
              <a:t>circle</a:t>
            </a:r>
            <a:r>
              <a:rPr lang="es-MX" baseline="0" dirty="0" smtClean="0"/>
              <a:t>):</a:t>
            </a:r>
          </a:p>
          <a:p>
            <a:r>
              <a:rPr lang="es-MX" baseline="0" dirty="0" smtClean="0"/>
              <a:t>Color of </a:t>
            </a:r>
            <a:r>
              <a:rPr lang="es-MX" baseline="0" dirty="0" err="1" smtClean="0"/>
              <a:t>each</a:t>
            </a:r>
            <a:r>
              <a:rPr lang="es-MX" baseline="0" dirty="0" smtClean="0"/>
              <a:t> </a:t>
            </a:r>
            <a:r>
              <a:rPr lang="es-MX" baseline="0" dirty="0" err="1" smtClean="0"/>
              <a:t>third</a:t>
            </a:r>
            <a:r>
              <a:rPr lang="es-MX" baseline="0" dirty="0" smtClean="0"/>
              <a:t> (yes, </a:t>
            </a:r>
            <a:r>
              <a:rPr lang="es-MX" baseline="0" dirty="0" err="1" smtClean="0"/>
              <a:t>they</a:t>
            </a:r>
            <a:r>
              <a:rPr lang="es-MX" baseline="0" dirty="0" smtClean="0"/>
              <a:t> are </a:t>
            </a:r>
            <a:r>
              <a:rPr lang="es-MX" baseline="0" dirty="0" err="1" smtClean="0"/>
              <a:t>supposed</a:t>
            </a:r>
            <a:r>
              <a:rPr lang="es-MX" baseline="0" dirty="0" smtClean="0"/>
              <a:t> </a:t>
            </a:r>
            <a:r>
              <a:rPr lang="es-MX" baseline="0" dirty="0" err="1" smtClean="0"/>
              <a:t>to</a:t>
            </a:r>
            <a:r>
              <a:rPr lang="es-MX" baseline="0" dirty="0" smtClean="0"/>
              <a:t> </a:t>
            </a:r>
            <a:r>
              <a:rPr lang="es-MX" baseline="0" dirty="0" err="1" smtClean="0"/>
              <a:t>be</a:t>
            </a:r>
            <a:r>
              <a:rPr lang="es-MX" baseline="0" dirty="0" smtClean="0"/>
              <a:t> </a:t>
            </a:r>
            <a:r>
              <a:rPr lang="es-MX" baseline="0" dirty="0" err="1" smtClean="0"/>
              <a:t>thirds</a:t>
            </a:r>
            <a:r>
              <a:rPr lang="es-MX" baseline="0" dirty="0" smtClean="0"/>
              <a:t> of a </a:t>
            </a:r>
            <a:r>
              <a:rPr lang="es-MX" baseline="0" dirty="0" err="1" smtClean="0"/>
              <a:t>circle</a:t>
            </a:r>
            <a:r>
              <a:rPr lang="es-MX" baseline="0" dirty="0" smtClean="0"/>
              <a:t> </a:t>
            </a:r>
            <a:r>
              <a:rPr lang="es-MX" baseline="0" dirty="0" err="1" smtClean="0"/>
              <a:t>hehe</a:t>
            </a:r>
            <a:r>
              <a:rPr lang="es-MX" baseline="0" dirty="0" smtClean="0"/>
              <a:t>) </a:t>
            </a:r>
            <a:r>
              <a:rPr lang="es-MX" baseline="0" dirty="0" err="1" smtClean="0"/>
              <a:t>is</a:t>
            </a:r>
            <a:r>
              <a:rPr lang="es-MX" baseline="0" dirty="0" smtClean="0"/>
              <a:t> </a:t>
            </a:r>
            <a:r>
              <a:rPr lang="es-MX" baseline="0" dirty="0" err="1" smtClean="0"/>
              <a:t>given</a:t>
            </a:r>
            <a:r>
              <a:rPr lang="es-MX" baseline="0" dirty="0" smtClean="0"/>
              <a:t> </a:t>
            </a:r>
            <a:r>
              <a:rPr lang="es-MX" baseline="0" dirty="0" err="1" smtClean="0"/>
              <a:t>by</a:t>
            </a:r>
            <a:r>
              <a:rPr lang="es-MX" baseline="0" dirty="0" smtClean="0"/>
              <a:t> a simple </a:t>
            </a:r>
            <a:r>
              <a:rPr lang="es-MX" baseline="0" dirty="0" err="1" smtClean="0"/>
              <a:t>calculation</a:t>
            </a:r>
            <a:r>
              <a:rPr lang="es-MX" baseline="0" dirty="0" smtClean="0"/>
              <a:t> </a:t>
            </a:r>
            <a:r>
              <a:rPr lang="es-MX" baseline="0" dirty="0" err="1" smtClean="0"/>
              <a:t>where</a:t>
            </a:r>
            <a:r>
              <a:rPr lang="es-MX" baseline="0" dirty="0" smtClean="0"/>
              <a:t> </a:t>
            </a:r>
            <a:r>
              <a:rPr lang="es-MX" baseline="0" dirty="0" err="1" smtClean="0"/>
              <a:t>dark</a:t>
            </a:r>
            <a:r>
              <a:rPr lang="es-MX" baseline="0" dirty="0" smtClean="0"/>
              <a:t> </a:t>
            </a:r>
            <a:r>
              <a:rPr lang="es-MX" baseline="0" dirty="0" err="1" smtClean="0"/>
              <a:t>green</a:t>
            </a:r>
            <a:r>
              <a:rPr lang="es-MX" baseline="0" dirty="0" smtClean="0"/>
              <a:t> </a:t>
            </a:r>
            <a:r>
              <a:rPr lang="es-MX" baseline="0" dirty="0" err="1" smtClean="0"/>
              <a:t>would</a:t>
            </a:r>
            <a:r>
              <a:rPr lang="es-MX" baseline="0" dirty="0" smtClean="0"/>
              <a:t> </a:t>
            </a:r>
            <a:r>
              <a:rPr lang="es-MX" baseline="0" dirty="0" err="1" smtClean="0"/>
              <a:t>be</a:t>
            </a:r>
            <a:r>
              <a:rPr lang="es-MX" baseline="0" dirty="0" smtClean="0"/>
              <a:t> </a:t>
            </a:r>
            <a:r>
              <a:rPr lang="es-MX" baseline="0" dirty="0" err="1" smtClean="0"/>
              <a:t>that</a:t>
            </a:r>
            <a:r>
              <a:rPr lang="es-MX" baseline="0" dirty="0" smtClean="0"/>
              <a:t> </a:t>
            </a:r>
            <a:r>
              <a:rPr lang="es-MX" baseline="0" dirty="0" err="1" smtClean="0"/>
              <a:t>all</a:t>
            </a:r>
            <a:r>
              <a:rPr lang="es-MX" baseline="0" dirty="0" smtClean="0"/>
              <a:t> </a:t>
            </a:r>
            <a:r>
              <a:rPr lang="es-MX" baseline="0" dirty="0" err="1" smtClean="0"/>
              <a:t>indicators</a:t>
            </a:r>
            <a:r>
              <a:rPr lang="es-MX" baseline="0" dirty="0" smtClean="0"/>
              <a:t> are </a:t>
            </a:r>
            <a:r>
              <a:rPr lang="es-MX" baseline="0" dirty="0" err="1" smtClean="0"/>
              <a:t>green</a:t>
            </a:r>
            <a:r>
              <a:rPr lang="es-MX" baseline="0" dirty="0" smtClean="0"/>
              <a:t>. </a:t>
            </a:r>
            <a:r>
              <a:rPr lang="es-MX" baseline="0" dirty="0" err="1" smtClean="0"/>
              <a:t>Since</a:t>
            </a:r>
            <a:r>
              <a:rPr lang="es-MX" baseline="0" dirty="0" smtClean="0"/>
              <a:t> </a:t>
            </a:r>
            <a:r>
              <a:rPr lang="es-MX" baseline="0" dirty="0" err="1" smtClean="0"/>
              <a:t>we</a:t>
            </a:r>
            <a:r>
              <a:rPr lang="es-MX" baseline="0" dirty="0" smtClean="0"/>
              <a:t> </a:t>
            </a:r>
            <a:r>
              <a:rPr lang="es-MX" baseline="0" dirty="0" err="1" smtClean="0"/>
              <a:t>have</a:t>
            </a:r>
            <a:r>
              <a:rPr lang="es-MX" baseline="0" dirty="0" smtClean="0"/>
              <a:t> </a:t>
            </a:r>
            <a:r>
              <a:rPr lang="es-MX" baseline="0" dirty="0" err="1" smtClean="0"/>
              <a:t>numbers</a:t>
            </a:r>
            <a:r>
              <a:rPr lang="es-MX" baseline="0" dirty="0" smtClean="0"/>
              <a:t> </a:t>
            </a:r>
            <a:r>
              <a:rPr lang="es-MX" baseline="0" dirty="0" err="1" smtClean="0"/>
              <a:t>matching</a:t>
            </a:r>
            <a:r>
              <a:rPr lang="es-MX" baseline="0" dirty="0" smtClean="0"/>
              <a:t> </a:t>
            </a:r>
            <a:r>
              <a:rPr lang="es-MX" baseline="0" dirty="0" err="1" smtClean="0"/>
              <a:t>each</a:t>
            </a:r>
            <a:r>
              <a:rPr lang="es-MX" baseline="0" dirty="0" smtClean="0"/>
              <a:t> color (red = 1, </a:t>
            </a:r>
            <a:r>
              <a:rPr lang="es-MX" baseline="0" dirty="0" err="1" smtClean="0"/>
              <a:t>dark</a:t>
            </a:r>
            <a:r>
              <a:rPr lang="es-MX" baseline="0" dirty="0" smtClean="0"/>
              <a:t> </a:t>
            </a:r>
            <a:r>
              <a:rPr lang="es-MX" baseline="0" dirty="0" err="1" smtClean="0"/>
              <a:t>green</a:t>
            </a:r>
            <a:r>
              <a:rPr lang="es-MX" baseline="0" dirty="0" smtClean="0"/>
              <a:t> =5), and </a:t>
            </a:r>
            <a:r>
              <a:rPr lang="es-MX" baseline="0" dirty="0" err="1" smtClean="0"/>
              <a:t>we</a:t>
            </a:r>
            <a:r>
              <a:rPr lang="es-MX" baseline="0" dirty="0" smtClean="0"/>
              <a:t> </a:t>
            </a:r>
            <a:r>
              <a:rPr lang="es-MX" baseline="0" dirty="0" err="1" smtClean="0"/>
              <a:t>know</a:t>
            </a:r>
            <a:r>
              <a:rPr lang="es-MX" baseline="0" dirty="0" smtClean="0"/>
              <a:t> </a:t>
            </a:r>
            <a:r>
              <a:rPr lang="es-MX" baseline="0" dirty="0" err="1" smtClean="0"/>
              <a:t>that</a:t>
            </a:r>
            <a:r>
              <a:rPr lang="es-MX" baseline="0" dirty="0" smtClean="0"/>
              <a:t> </a:t>
            </a:r>
            <a:r>
              <a:rPr lang="es-MX" baseline="0" dirty="0" err="1" smtClean="0"/>
              <a:t>we</a:t>
            </a:r>
            <a:r>
              <a:rPr lang="es-MX" baseline="0" dirty="0" smtClean="0"/>
              <a:t> </a:t>
            </a:r>
            <a:r>
              <a:rPr lang="es-MX" baseline="0" dirty="0" err="1" smtClean="0"/>
              <a:t>used</a:t>
            </a:r>
            <a:r>
              <a:rPr lang="es-MX" baseline="0" dirty="0" smtClean="0"/>
              <a:t>, say, 6 </a:t>
            </a:r>
            <a:r>
              <a:rPr lang="es-MX" baseline="0" dirty="0" err="1" smtClean="0"/>
              <a:t>biophysical</a:t>
            </a:r>
            <a:r>
              <a:rPr lang="es-MX" baseline="0" dirty="0" smtClean="0"/>
              <a:t> </a:t>
            </a:r>
            <a:r>
              <a:rPr lang="es-MX" baseline="0" dirty="0" err="1" smtClean="0"/>
              <a:t>indicators</a:t>
            </a:r>
            <a:r>
              <a:rPr lang="es-MX" baseline="0" dirty="0" smtClean="0"/>
              <a:t>, </a:t>
            </a:r>
            <a:r>
              <a:rPr lang="es-MX" baseline="0" dirty="0" err="1" smtClean="0"/>
              <a:t>the</a:t>
            </a:r>
            <a:r>
              <a:rPr lang="es-MX" baseline="0" dirty="0" smtClean="0"/>
              <a:t> maximum </a:t>
            </a:r>
            <a:r>
              <a:rPr lang="es-MX" baseline="0" dirty="0" err="1" smtClean="0"/>
              <a:t>sum</a:t>
            </a:r>
            <a:r>
              <a:rPr lang="es-MX" baseline="0" dirty="0" smtClean="0"/>
              <a:t> </a:t>
            </a:r>
            <a:r>
              <a:rPr lang="es-MX" baseline="0" dirty="0" err="1" smtClean="0"/>
              <a:t>shoud</a:t>
            </a:r>
            <a:r>
              <a:rPr lang="es-MX" baseline="0" dirty="0" smtClean="0"/>
              <a:t> </a:t>
            </a:r>
            <a:r>
              <a:rPr lang="es-MX" baseline="0" dirty="0" err="1" smtClean="0"/>
              <a:t>be</a:t>
            </a:r>
            <a:r>
              <a:rPr lang="es-MX" baseline="0" dirty="0" smtClean="0"/>
              <a:t> 30 (</a:t>
            </a:r>
            <a:r>
              <a:rPr lang="es-MX" baseline="0" dirty="0" err="1" smtClean="0"/>
              <a:t>that’s</a:t>
            </a:r>
            <a:r>
              <a:rPr lang="es-MX" baseline="0" dirty="0" smtClean="0"/>
              <a:t> 6 X 5). </a:t>
            </a:r>
            <a:r>
              <a:rPr lang="es-MX" baseline="0" dirty="0" err="1" smtClean="0"/>
              <a:t>Therefore</a:t>
            </a:r>
            <a:r>
              <a:rPr lang="es-MX" baseline="0" dirty="0" smtClean="0"/>
              <a:t>, </a:t>
            </a:r>
            <a:r>
              <a:rPr lang="es-MX" baseline="0" dirty="0" err="1" smtClean="0"/>
              <a:t>if</a:t>
            </a:r>
            <a:r>
              <a:rPr lang="es-MX" baseline="0" dirty="0" smtClean="0"/>
              <a:t> </a:t>
            </a:r>
            <a:r>
              <a:rPr lang="es-MX" baseline="0" dirty="0" err="1" smtClean="0"/>
              <a:t>the</a:t>
            </a:r>
            <a:r>
              <a:rPr lang="es-MX" baseline="0" dirty="0" smtClean="0"/>
              <a:t> scores </a:t>
            </a:r>
            <a:r>
              <a:rPr lang="es-MX" baseline="0" dirty="0" err="1" smtClean="0"/>
              <a:t>for</a:t>
            </a:r>
            <a:r>
              <a:rPr lang="es-MX" baseline="0" dirty="0" smtClean="0"/>
              <a:t> </a:t>
            </a:r>
            <a:r>
              <a:rPr lang="es-MX" baseline="0" dirty="0" err="1" smtClean="0"/>
              <a:t>our</a:t>
            </a:r>
            <a:r>
              <a:rPr lang="es-MX" baseline="0" dirty="0" smtClean="0"/>
              <a:t> 6 </a:t>
            </a:r>
            <a:r>
              <a:rPr lang="es-MX" baseline="0" dirty="0" err="1" smtClean="0"/>
              <a:t>indicator</a:t>
            </a:r>
            <a:r>
              <a:rPr lang="es-MX" baseline="0" dirty="0" smtClean="0"/>
              <a:t> </a:t>
            </a:r>
            <a:r>
              <a:rPr lang="es-MX" baseline="0" dirty="0" err="1" smtClean="0"/>
              <a:t>swere</a:t>
            </a:r>
            <a:r>
              <a:rPr lang="es-MX" baseline="0" dirty="0" smtClean="0"/>
              <a:t> {1,3,4,4,5,4}, </a:t>
            </a:r>
            <a:r>
              <a:rPr lang="es-MX" baseline="0" dirty="0" err="1" smtClean="0"/>
              <a:t>that</a:t>
            </a:r>
            <a:r>
              <a:rPr lang="es-MX" baseline="0" dirty="0" smtClean="0"/>
              <a:t> </a:t>
            </a:r>
            <a:r>
              <a:rPr lang="es-MX" baseline="0" dirty="0" err="1" smtClean="0"/>
              <a:t>adds</a:t>
            </a:r>
            <a:r>
              <a:rPr lang="es-MX" baseline="0" dirty="0" smtClean="0"/>
              <a:t> up </a:t>
            </a:r>
            <a:r>
              <a:rPr lang="es-MX" baseline="0" dirty="0" err="1" smtClean="0"/>
              <a:t>to</a:t>
            </a:r>
            <a:r>
              <a:rPr lang="es-MX" baseline="0" dirty="0" smtClean="0"/>
              <a:t> 21, </a:t>
            </a:r>
            <a:r>
              <a:rPr lang="es-MX" baseline="0" dirty="0" err="1" smtClean="0"/>
              <a:t>from</a:t>
            </a:r>
            <a:r>
              <a:rPr lang="es-MX" baseline="0" dirty="0" smtClean="0"/>
              <a:t> a maximum </a:t>
            </a:r>
            <a:r>
              <a:rPr lang="es-MX" baseline="0" dirty="0" err="1" smtClean="0"/>
              <a:t>possible</a:t>
            </a:r>
            <a:r>
              <a:rPr lang="es-MX" baseline="0" dirty="0" smtClean="0"/>
              <a:t> of 30. </a:t>
            </a:r>
            <a:r>
              <a:rPr lang="es-MX" baseline="0" dirty="0" err="1" smtClean="0"/>
              <a:t>That</a:t>
            </a:r>
            <a:r>
              <a:rPr lang="es-MX" baseline="0" dirty="0" smtClean="0"/>
              <a:t> maximum of 30 can </a:t>
            </a:r>
            <a:r>
              <a:rPr lang="es-MX" baseline="0" dirty="0" err="1" smtClean="0"/>
              <a:t>be</a:t>
            </a:r>
            <a:r>
              <a:rPr lang="es-MX" baseline="0" dirty="0" smtClean="0"/>
              <a:t> </a:t>
            </a:r>
            <a:r>
              <a:rPr lang="es-MX" baseline="0" dirty="0" err="1" smtClean="0"/>
              <a:t>split</a:t>
            </a:r>
            <a:r>
              <a:rPr lang="es-MX" baseline="0" dirty="0" smtClean="0"/>
              <a:t> </a:t>
            </a:r>
            <a:r>
              <a:rPr lang="es-MX" baseline="0" dirty="0" err="1" smtClean="0"/>
              <a:t>into</a:t>
            </a:r>
            <a:r>
              <a:rPr lang="es-MX" baseline="0" dirty="0" smtClean="0"/>
              <a:t> 5 </a:t>
            </a:r>
            <a:r>
              <a:rPr lang="es-MX" baseline="0" dirty="0" err="1" smtClean="0"/>
              <a:t>ranges</a:t>
            </a:r>
            <a:r>
              <a:rPr lang="es-MX" baseline="0" dirty="0" smtClean="0"/>
              <a:t> 1-6, 7-12, 13-18, 19-24, and 25-30, </a:t>
            </a:r>
            <a:r>
              <a:rPr lang="es-MX" baseline="0" dirty="0" err="1" smtClean="0"/>
              <a:t>where</a:t>
            </a:r>
            <a:r>
              <a:rPr lang="es-MX" baseline="0" dirty="0" smtClean="0"/>
              <a:t> </a:t>
            </a:r>
            <a:r>
              <a:rPr lang="es-MX" baseline="0" dirty="0" err="1" smtClean="0"/>
              <a:t>they</a:t>
            </a:r>
            <a:r>
              <a:rPr lang="es-MX" baseline="0" dirty="0" smtClean="0"/>
              <a:t> </a:t>
            </a:r>
            <a:r>
              <a:rPr lang="es-MX" baseline="0" dirty="0" err="1" smtClean="0"/>
              <a:t>would</a:t>
            </a:r>
            <a:r>
              <a:rPr lang="es-MX" baseline="0" dirty="0" smtClean="0"/>
              <a:t> </a:t>
            </a:r>
            <a:r>
              <a:rPr lang="es-MX" baseline="0" dirty="0" err="1" smtClean="0"/>
              <a:t>be</a:t>
            </a:r>
            <a:r>
              <a:rPr lang="es-MX" baseline="0" dirty="0" smtClean="0"/>
              <a:t> red, </a:t>
            </a:r>
            <a:r>
              <a:rPr lang="es-MX" baseline="0" dirty="0" err="1" smtClean="0"/>
              <a:t>orange</a:t>
            </a:r>
            <a:r>
              <a:rPr lang="es-MX" baseline="0" dirty="0" smtClean="0"/>
              <a:t>, </a:t>
            </a:r>
            <a:r>
              <a:rPr lang="es-MX" baseline="0" dirty="0" err="1" smtClean="0"/>
              <a:t>yellow</a:t>
            </a:r>
            <a:r>
              <a:rPr lang="es-MX" baseline="0" dirty="0" smtClean="0"/>
              <a:t>, light </a:t>
            </a:r>
            <a:r>
              <a:rPr lang="es-MX" baseline="0" dirty="0" err="1" smtClean="0"/>
              <a:t>green</a:t>
            </a:r>
            <a:r>
              <a:rPr lang="es-MX" baseline="0" dirty="0" smtClean="0"/>
              <a:t> and </a:t>
            </a:r>
            <a:r>
              <a:rPr lang="es-MX" baseline="0" dirty="0" err="1" smtClean="0"/>
              <a:t>dark</a:t>
            </a:r>
            <a:r>
              <a:rPr lang="es-MX" baseline="0" dirty="0" smtClean="0"/>
              <a:t> </a:t>
            </a:r>
            <a:r>
              <a:rPr lang="es-MX" baseline="0" dirty="0" err="1" smtClean="0"/>
              <a:t>green</a:t>
            </a:r>
            <a:r>
              <a:rPr lang="es-MX" baseline="0" dirty="0" smtClean="0"/>
              <a:t>, </a:t>
            </a:r>
            <a:r>
              <a:rPr lang="es-MX" baseline="0" dirty="0" err="1" smtClean="0"/>
              <a:t>respectively</a:t>
            </a:r>
            <a:r>
              <a:rPr lang="es-MX" baseline="0" dirty="0" smtClean="0"/>
              <a:t>. </a:t>
            </a:r>
            <a:r>
              <a:rPr lang="es-MX" baseline="0" dirty="0" err="1" smtClean="0"/>
              <a:t>The</a:t>
            </a:r>
            <a:r>
              <a:rPr lang="es-MX" baseline="0" dirty="0" smtClean="0"/>
              <a:t> </a:t>
            </a:r>
            <a:r>
              <a:rPr lang="es-MX" baseline="0" dirty="0" err="1" smtClean="0"/>
              <a:t>good</a:t>
            </a:r>
            <a:r>
              <a:rPr lang="es-MX" baseline="0" dirty="0" smtClean="0"/>
              <a:t> </a:t>
            </a:r>
            <a:r>
              <a:rPr lang="es-MX" baseline="0" dirty="0" err="1" smtClean="0"/>
              <a:t>thing</a:t>
            </a:r>
            <a:r>
              <a:rPr lang="es-MX" baseline="0" dirty="0" smtClean="0"/>
              <a:t> </a:t>
            </a:r>
            <a:r>
              <a:rPr lang="es-MX" baseline="0" dirty="0" err="1" smtClean="0"/>
              <a:t>about</a:t>
            </a:r>
            <a:r>
              <a:rPr lang="es-MX" baseline="0" dirty="0" smtClean="0"/>
              <a:t> </a:t>
            </a:r>
            <a:r>
              <a:rPr lang="es-MX" baseline="0" dirty="0" err="1" smtClean="0"/>
              <a:t>this</a:t>
            </a:r>
            <a:r>
              <a:rPr lang="es-MX" baseline="0" dirty="0" smtClean="0"/>
              <a:t> </a:t>
            </a:r>
            <a:r>
              <a:rPr lang="es-MX" baseline="0" dirty="0" err="1" smtClean="0"/>
              <a:t>is</a:t>
            </a:r>
            <a:r>
              <a:rPr lang="es-MX" baseline="0" dirty="0" smtClean="0"/>
              <a:t> </a:t>
            </a:r>
            <a:r>
              <a:rPr lang="es-MX" baseline="0" dirty="0" err="1" smtClean="0"/>
              <a:t>that</a:t>
            </a:r>
            <a:r>
              <a:rPr lang="es-MX" baseline="0" dirty="0" smtClean="0"/>
              <a:t> </a:t>
            </a:r>
            <a:r>
              <a:rPr lang="es-MX" baseline="0" dirty="0" err="1" smtClean="0"/>
              <a:t>it</a:t>
            </a:r>
            <a:r>
              <a:rPr lang="es-MX" baseline="0" dirty="0" smtClean="0"/>
              <a:t> </a:t>
            </a:r>
            <a:r>
              <a:rPr lang="es-MX" baseline="0" dirty="0" err="1" smtClean="0"/>
              <a:t>could</a:t>
            </a:r>
            <a:r>
              <a:rPr lang="es-MX" baseline="0" dirty="0" smtClean="0"/>
              <a:t> </a:t>
            </a:r>
            <a:r>
              <a:rPr lang="es-MX" baseline="0" dirty="0" err="1" smtClean="0"/>
              <a:t>work</a:t>
            </a:r>
            <a:r>
              <a:rPr lang="es-MX" baseline="0" dirty="0" smtClean="0"/>
              <a:t> </a:t>
            </a:r>
            <a:r>
              <a:rPr lang="es-MX" baseline="0" dirty="0" err="1" smtClean="0"/>
              <a:t>for</a:t>
            </a:r>
            <a:r>
              <a:rPr lang="es-MX" baseline="0" dirty="0" smtClean="0"/>
              <a:t> </a:t>
            </a:r>
            <a:r>
              <a:rPr lang="es-MX" baseline="0" dirty="0" err="1" smtClean="0"/>
              <a:t>any</a:t>
            </a:r>
            <a:r>
              <a:rPr lang="es-MX" baseline="0" dirty="0" smtClean="0"/>
              <a:t> </a:t>
            </a:r>
            <a:r>
              <a:rPr lang="es-MX" baseline="0" dirty="0" err="1" smtClean="0"/>
              <a:t>number</a:t>
            </a:r>
            <a:r>
              <a:rPr lang="es-MX" baseline="0" dirty="0" smtClean="0"/>
              <a:t> of </a:t>
            </a:r>
            <a:r>
              <a:rPr lang="es-MX" baseline="0" dirty="0" err="1" smtClean="0"/>
              <a:t>indicators</a:t>
            </a:r>
            <a:r>
              <a:rPr lang="es-MX" baseline="0" dirty="0" smtClean="0"/>
              <a:t>. </a:t>
            </a:r>
            <a:r>
              <a:rPr lang="es-MX" baseline="0" dirty="0" err="1" smtClean="0"/>
              <a:t>If</a:t>
            </a:r>
            <a:r>
              <a:rPr lang="es-MX" baseline="0" dirty="0" smtClean="0"/>
              <a:t> </a:t>
            </a:r>
            <a:r>
              <a:rPr lang="es-MX" baseline="0" dirty="0" err="1" smtClean="0"/>
              <a:t>we</a:t>
            </a:r>
            <a:r>
              <a:rPr lang="es-MX" baseline="0" dirty="0" smtClean="0"/>
              <a:t> </a:t>
            </a:r>
            <a:r>
              <a:rPr lang="es-MX" baseline="0" dirty="0" err="1" smtClean="0"/>
              <a:t>had</a:t>
            </a:r>
            <a:r>
              <a:rPr lang="es-MX" baseline="0" dirty="0" smtClean="0"/>
              <a:t> 20 </a:t>
            </a:r>
            <a:r>
              <a:rPr lang="es-MX" baseline="0" dirty="0" err="1" smtClean="0"/>
              <a:t>indicators</a:t>
            </a:r>
            <a:r>
              <a:rPr lang="es-MX" baseline="0" dirty="0" smtClean="0"/>
              <a:t>, maximum </a:t>
            </a:r>
            <a:r>
              <a:rPr lang="es-MX" baseline="0" dirty="0" err="1" smtClean="0"/>
              <a:t>would</a:t>
            </a:r>
            <a:r>
              <a:rPr lang="es-MX" baseline="0" dirty="0" smtClean="0"/>
              <a:t> </a:t>
            </a:r>
            <a:r>
              <a:rPr lang="es-MX" baseline="0" dirty="0" err="1" smtClean="0"/>
              <a:t>be</a:t>
            </a:r>
            <a:r>
              <a:rPr lang="es-MX" baseline="0" dirty="0" smtClean="0"/>
              <a:t> 100, and </a:t>
            </a:r>
            <a:r>
              <a:rPr lang="es-MX" baseline="0" dirty="0" err="1" smtClean="0"/>
              <a:t>ranges</a:t>
            </a:r>
            <a:r>
              <a:rPr lang="es-MX" baseline="0" dirty="0" smtClean="0"/>
              <a:t> </a:t>
            </a:r>
            <a:r>
              <a:rPr lang="es-MX" baseline="0" dirty="0" err="1" smtClean="0"/>
              <a:t>would</a:t>
            </a:r>
            <a:r>
              <a:rPr lang="es-MX" baseline="0" dirty="0" smtClean="0"/>
              <a:t> </a:t>
            </a:r>
            <a:r>
              <a:rPr lang="es-MX" baseline="0" dirty="0" err="1" smtClean="0"/>
              <a:t>just</a:t>
            </a:r>
            <a:r>
              <a:rPr lang="es-MX" baseline="0" dirty="0" smtClean="0"/>
              <a:t> </a:t>
            </a:r>
            <a:r>
              <a:rPr lang="es-MX" baseline="0" dirty="0" err="1" smtClean="0"/>
              <a:t>be</a:t>
            </a:r>
            <a:r>
              <a:rPr lang="es-MX" baseline="0" dirty="0" smtClean="0"/>
              <a:t> </a:t>
            </a:r>
            <a:r>
              <a:rPr lang="es-MX" baseline="0" dirty="0" err="1" smtClean="0"/>
              <a:t>different</a:t>
            </a:r>
            <a:r>
              <a:rPr lang="es-MX" baseline="0" dirty="0" smtClean="0"/>
              <a:t> (</a:t>
            </a:r>
            <a:r>
              <a:rPr lang="es-MX" baseline="0" dirty="0" err="1" smtClean="0"/>
              <a:t>think</a:t>
            </a:r>
            <a:r>
              <a:rPr lang="es-MX" baseline="0" dirty="0" smtClean="0"/>
              <a:t> of </a:t>
            </a:r>
            <a:r>
              <a:rPr lang="es-MX" baseline="0" dirty="0" err="1" smtClean="0"/>
              <a:t>them</a:t>
            </a:r>
            <a:r>
              <a:rPr lang="es-MX" baseline="0" dirty="0" smtClean="0"/>
              <a:t> as </a:t>
            </a:r>
            <a:r>
              <a:rPr lang="es-MX" baseline="0" dirty="0" err="1" smtClean="0"/>
              <a:t>quantiles</a:t>
            </a:r>
            <a:r>
              <a:rPr lang="es-MX" baseline="0" dirty="0" smtClean="0"/>
              <a:t>).</a:t>
            </a:r>
          </a:p>
          <a:p>
            <a:endParaRPr lang="es-MX" baseline="0" dirty="0" smtClean="0"/>
          </a:p>
          <a:p>
            <a:r>
              <a:rPr lang="es-MX" baseline="0" dirty="0" err="1" smtClean="0"/>
              <a:t>For</a:t>
            </a:r>
            <a:r>
              <a:rPr lang="es-MX" baseline="0" dirty="0" smtClean="0"/>
              <a:t> </a:t>
            </a:r>
            <a:r>
              <a:rPr lang="es-MX" baseline="0" dirty="0" err="1" smtClean="0"/>
              <a:t>the</a:t>
            </a:r>
            <a:r>
              <a:rPr lang="es-MX" baseline="0" dirty="0" smtClean="0"/>
              <a:t> </a:t>
            </a:r>
            <a:r>
              <a:rPr lang="es-MX" baseline="0" dirty="0" err="1" smtClean="0"/>
              <a:t>entire</a:t>
            </a:r>
            <a:r>
              <a:rPr lang="es-MX" baseline="0" dirty="0" smtClean="0"/>
              <a:t> </a:t>
            </a:r>
            <a:r>
              <a:rPr lang="es-MX" baseline="0" dirty="0" err="1" smtClean="0"/>
              <a:t>thing</a:t>
            </a:r>
            <a:r>
              <a:rPr lang="es-MX" baseline="0" dirty="0" smtClean="0"/>
              <a:t> (</a:t>
            </a:r>
            <a:r>
              <a:rPr lang="es-MX" baseline="0" dirty="0" err="1" smtClean="0"/>
              <a:t>thats</a:t>
            </a:r>
            <a:r>
              <a:rPr lang="es-MX" baseline="0" dirty="0" smtClean="0"/>
              <a:t> </a:t>
            </a:r>
            <a:r>
              <a:rPr lang="es-MX" baseline="0" dirty="0" err="1" smtClean="0"/>
              <a:t>the</a:t>
            </a:r>
            <a:r>
              <a:rPr lang="es-MX" baseline="0" dirty="0" smtClean="0"/>
              <a:t> center of </a:t>
            </a:r>
            <a:r>
              <a:rPr lang="es-MX" baseline="0" dirty="0" err="1" smtClean="0"/>
              <a:t>the</a:t>
            </a:r>
            <a:r>
              <a:rPr lang="es-MX" baseline="0" dirty="0" smtClean="0"/>
              <a:t> </a:t>
            </a:r>
            <a:r>
              <a:rPr lang="es-MX" baseline="0" dirty="0" err="1" smtClean="0"/>
              <a:t>circle</a:t>
            </a:r>
            <a:r>
              <a:rPr lang="es-MX" baseline="0" dirty="0" smtClean="0"/>
              <a:t>):</a:t>
            </a:r>
          </a:p>
          <a:p>
            <a:r>
              <a:rPr lang="es-MX" baseline="0" dirty="0" err="1" smtClean="0"/>
              <a:t>Something</a:t>
            </a:r>
            <a:r>
              <a:rPr lang="es-MX" baseline="0" dirty="0" smtClean="0"/>
              <a:t> similar </a:t>
            </a:r>
            <a:r>
              <a:rPr lang="es-MX" baseline="0" dirty="0" err="1" smtClean="0"/>
              <a:t>happens</a:t>
            </a:r>
            <a:r>
              <a:rPr lang="es-MX" baseline="0" dirty="0" smtClean="0"/>
              <a:t> </a:t>
            </a:r>
            <a:r>
              <a:rPr lang="es-MX" baseline="0" dirty="0" err="1" smtClean="0"/>
              <a:t>either</a:t>
            </a:r>
            <a:r>
              <a:rPr lang="es-MX" baseline="0" dirty="0" smtClean="0"/>
              <a:t> </a:t>
            </a:r>
            <a:r>
              <a:rPr lang="es-MX" baseline="0" dirty="0" err="1" smtClean="0"/>
              <a:t>taking</a:t>
            </a:r>
            <a:r>
              <a:rPr lang="es-MX" baseline="0" dirty="0" smtClean="0"/>
              <a:t> </a:t>
            </a:r>
            <a:r>
              <a:rPr lang="es-MX" baseline="0" dirty="0" err="1" smtClean="0"/>
              <a:t>into</a:t>
            </a:r>
            <a:r>
              <a:rPr lang="es-MX" baseline="0" dirty="0" smtClean="0"/>
              <a:t> </a:t>
            </a:r>
            <a:r>
              <a:rPr lang="es-MX" baseline="0" dirty="0" err="1" smtClean="0"/>
              <a:t>account</a:t>
            </a:r>
            <a:r>
              <a:rPr lang="es-MX" baseline="0" dirty="0" smtClean="0"/>
              <a:t> ALL </a:t>
            </a:r>
            <a:r>
              <a:rPr lang="es-MX" baseline="0" dirty="0" err="1" smtClean="0"/>
              <a:t>the</a:t>
            </a:r>
            <a:r>
              <a:rPr lang="es-MX" baseline="0" dirty="0" smtClean="0"/>
              <a:t> </a:t>
            </a:r>
            <a:r>
              <a:rPr lang="es-MX" baseline="0" dirty="0" err="1" smtClean="0"/>
              <a:t>indicators</a:t>
            </a:r>
            <a:r>
              <a:rPr lang="es-MX" baseline="0" dirty="0" smtClean="0"/>
              <a:t> of </a:t>
            </a:r>
            <a:r>
              <a:rPr lang="es-MX" baseline="0" dirty="0" err="1" smtClean="0"/>
              <a:t>each</a:t>
            </a:r>
            <a:r>
              <a:rPr lang="es-MX" baseline="0" dirty="0" smtClean="0"/>
              <a:t> </a:t>
            </a:r>
            <a:r>
              <a:rPr lang="es-MX" baseline="0" dirty="0" err="1" smtClean="0"/>
              <a:t>category</a:t>
            </a:r>
            <a:r>
              <a:rPr lang="es-MX" baseline="0" dirty="0" smtClean="0"/>
              <a:t>… </a:t>
            </a:r>
            <a:r>
              <a:rPr lang="es-MX" baseline="0" dirty="0" err="1" smtClean="0"/>
              <a:t>Or</a:t>
            </a:r>
            <a:r>
              <a:rPr lang="es-MX" baseline="0" dirty="0" smtClean="0"/>
              <a:t> </a:t>
            </a:r>
            <a:r>
              <a:rPr lang="es-MX" baseline="0" dirty="0" err="1" smtClean="0"/>
              <a:t>perhaps</a:t>
            </a:r>
            <a:r>
              <a:rPr lang="es-MX" baseline="0" dirty="0" smtClean="0"/>
              <a:t> a </a:t>
            </a:r>
            <a:r>
              <a:rPr lang="es-MX" baseline="0" dirty="0" err="1" smtClean="0"/>
              <a:t>weighted</a:t>
            </a:r>
            <a:r>
              <a:rPr lang="es-MX" baseline="0" dirty="0" smtClean="0"/>
              <a:t> </a:t>
            </a:r>
            <a:r>
              <a:rPr lang="es-MX" baseline="0" dirty="0" err="1" smtClean="0"/>
              <a:t>average</a:t>
            </a:r>
            <a:r>
              <a:rPr lang="es-MX" baseline="0" dirty="0" smtClean="0"/>
              <a:t> of </a:t>
            </a:r>
            <a:r>
              <a:rPr lang="es-MX" baseline="0" dirty="0" err="1" smtClean="0"/>
              <a:t>the</a:t>
            </a:r>
            <a:r>
              <a:rPr lang="es-MX" baseline="0" dirty="0" smtClean="0"/>
              <a:t> </a:t>
            </a:r>
            <a:r>
              <a:rPr lang="es-MX" baseline="0" dirty="0" err="1" smtClean="0"/>
              <a:t>three</a:t>
            </a:r>
            <a:r>
              <a:rPr lang="es-MX" baseline="0" dirty="0" smtClean="0"/>
              <a:t> </a:t>
            </a:r>
            <a:r>
              <a:rPr lang="es-MX" baseline="0" dirty="0" err="1" smtClean="0"/>
              <a:t>category-wise</a:t>
            </a:r>
            <a:r>
              <a:rPr lang="es-MX" baseline="0" dirty="0" smtClean="0"/>
              <a:t> </a:t>
            </a:r>
            <a:r>
              <a:rPr lang="es-MX" baseline="0" dirty="0" err="1" smtClean="0"/>
              <a:t>indicators</a:t>
            </a:r>
            <a:r>
              <a:rPr lang="es-MX" baseline="0" dirty="0" smtClean="0"/>
              <a:t>. </a:t>
            </a:r>
            <a:r>
              <a:rPr lang="es-MX" baseline="0" dirty="0" err="1" smtClean="0"/>
              <a:t>The</a:t>
            </a:r>
            <a:r>
              <a:rPr lang="es-MX" baseline="0" dirty="0" smtClean="0"/>
              <a:t> </a:t>
            </a:r>
            <a:r>
              <a:rPr lang="es-MX" baseline="0" dirty="0" err="1" smtClean="0"/>
              <a:t>weight</a:t>
            </a:r>
            <a:r>
              <a:rPr lang="es-MX" baseline="0" dirty="0" smtClean="0"/>
              <a:t> </a:t>
            </a:r>
            <a:r>
              <a:rPr lang="es-MX" baseline="0" dirty="0" err="1" smtClean="0"/>
              <a:t>will</a:t>
            </a:r>
            <a:r>
              <a:rPr lang="es-MX" baseline="0" dirty="0" smtClean="0"/>
              <a:t> </a:t>
            </a:r>
            <a:r>
              <a:rPr lang="es-MX" baseline="0" dirty="0" err="1" smtClean="0"/>
              <a:t>be</a:t>
            </a:r>
            <a:r>
              <a:rPr lang="es-MX" baseline="0" dirty="0" smtClean="0"/>
              <a:t> </a:t>
            </a:r>
            <a:r>
              <a:rPr lang="es-MX" baseline="0" dirty="0" err="1" smtClean="0"/>
              <a:t>based</a:t>
            </a:r>
            <a:r>
              <a:rPr lang="es-MX" baseline="0" dirty="0" smtClean="0"/>
              <a:t> </a:t>
            </a:r>
            <a:r>
              <a:rPr lang="es-MX" baseline="0" dirty="0" err="1" smtClean="0"/>
              <a:t>on</a:t>
            </a:r>
            <a:r>
              <a:rPr lang="es-MX" baseline="0" dirty="0" smtClean="0"/>
              <a:t> </a:t>
            </a:r>
            <a:r>
              <a:rPr lang="es-MX" baseline="0" dirty="0" err="1" smtClean="0"/>
              <a:t>how</a:t>
            </a:r>
            <a:r>
              <a:rPr lang="es-MX" baseline="0" dirty="0" smtClean="0"/>
              <a:t> </a:t>
            </a:r>
            <a:r>
              <a:rPr lang="es-MX" baseline="0" dirty="0" err="1" smtClean="0"/>
              <a:t>much</a:t>
            </a:r>
            <a:r>
              <a:rPr lang="es-MX" baseline="0" dirty="0" smtClean="0"/>
              <a:t> </a:t>
            </a:r>
            <a:r>
              <a:rPr lang="es-MX" baseline="0" dirty="0" err="1" smtClean="0"/>
              <a:t>they</a:t>
            </a:r>
            <a:r>
              <a:rPr lang="es-MX" baseline="0" dirty="0" smtClean="0"/>
              <a:t> </a:t>
            </a:r>
            <a:r>
              <a:rPr lang="es-MX" baseline="0" dirty="0" err="1" smtClean="0"/>
              <a:t>value</a:t>
            </a:r>
            <a:r>
              <a:rPr lang="es-MX" baseline="0" dirty="0" smtClean="0"/>
              <a:t> </a:t>
            </a:r>
            <a:r>
              <a:rPr lang="es-MX" baseline="0" dirty="0" err="1" smtClean="0"/>
              <a:t>each</a:t>
            </a:r>
            <a:r>
              <a:rPr lang="es-MX" baseline="0" dirty="0" smtClean="0"/>
              <a:t> of </a:t>
            </a:r>
            <a:r>
              <a:rPr lang="es-MX" baseline="0" dirty="0" err="1" smtClean="0"/>
              <a:t>the</a:t>
            </a:r>
            <a:r>
              <a:rPr lang="es-MX" baseline="0" dirty="0" smtClean="0"/>
              <a:t> </a:t>
            </a:r>
            <a:r>
              <a:rPr lang="es-MX" baseline="0" dirty="0" err="1" smtClean="0"/>
              <a:t>categories</a:t>
            </a:r>
            <a:r>
              <a:rPr lang="es-MX" baseline="0" dirty="0" smtClean="0"/>
              <a:t> (</a:t>
            </a:r>
            <a:r>
              <a:rPr lang="es-MX" baseline="0" dirty="0" err="1" smtClean="0"/>
              <a:t>i.e.</a:t>
            </a:r>
            <a:r>
              <a:rPr lang="es-MX" baseline="0" dirty="0" smtClean="0"/>
              <a:t> I </a:t>
            </a:r>
            <a:r>
              <a:rPr lang="es-MX" baseline="0" dirty="0" err="1" smtClean="0"/>
              <a:t>like</a:t>
            </a:r>
            <a:r>
              <a:rPr lang="es-MX" baseline="0" dirty="0" smtClean="0"/>
              <a:t> more </a:t>
            </a:r>
            <a:r>
              <a:rPr lang="es-MX" baseline="0" dirty="0" err="1" smtClean="0"/>
              <a:t>fish</a:t>
            </a:r>
            <a:r>
              <a:rPr lang="es-MX" baseline="0" dirty="0" smtClean="0"/>
              <a:t> </a:t>
            </a:r>
            <a:r>
              <a:rPr lang="es-MX" baseline="0" dirty="0" err="1" smtClean="0"/>
              <a:t>than</a:t>
            </a:r>
            <a:r>
              <a:rPr lang="es-MX" baseline="0" dirty="0" smtClean="0"/>
              <a:t> </a:t>
            </a:r>
            <a:r>
              <a:rPr lang="es-MX" baseline="0" dirty="0" err="1" smtClean="0"/>
              <a:t>people</a:t>
            </a:r>
            <a:r>
              <a:rPr lang="es-MX" baseline="0" dirty="0" smtClean="0"/>
              <a:t>, so I </a:t>
            </a:r>
            <a:r>
              <a:rPr lang="es-MX" baseline="0" dirty="0" err="1" smtClean="0"/>
              <a:t>will</a:t>
            </a:r>
            <a:r>
              <a:rPr lang="es-MX" baseline="0" dirty="0" smtClean="0"/>
              <a:t> </a:t>
            </a:r>
            <a:r>
              <a:rPr lang="es-MX" baseline="0" dirty="0" err="1" smtClean="0"/>
              <a:t>weight</a:t>
            </a:r>
            <a:r>
              <a:rPr lang="es-MX" baseline="0" dirty="0" smtClean="0"/>
              <a:t> </a:t>
            </a:r>
            <a:r>
              <a:rPr lang="es-MX" baseline="0" dirty="0" err="1" smtClean="0"/>
              <a:t>biophysical</a:t>
            </a:r>
            <a:r>
              <a:rPr lang="es-MX" baseline="0" dirty="0" smtClean="0"/>
              <a:t> </a:t>
            </a:r>
            <a:r>
              <a:rPr lang="es-MX" baseline="0" dirty="0" err="1" smtClean="0"/>
              <a:t>higher</a:t>
            </a:r>
            <a:r>
              <a:rPr lang="es-MX" baseline="0" dirty="0" smtClean="0"/>
              <a:t> </a:t>
            </a:r>
            <a:r>
              <a:rPr lang="es-MX" baseline="0" dirty="0" err="1" smtClean="0"/>
              <a:t>than</a:t>
            </a:r>
            <a:r>
              <a:rPr lang="es-MX" baseline="0" dirty="0" smtClean="0"/>
              <a:t> socio-</a:t>
            </a:r>
            <a:r>
              <a:rPr lang="es-MX" baseline="0" dirty="0" err="1" smtClean="0"/>
              <a:t>economic</a:t>
            </a:r>
            <a:r>
              <a:rPr lang="es-MX" baseline="0" dirty="0" smtClean="0"/>
              <a:t>)…</a:t>
            </a:r>
          </a:p>
        </p:txBody>
      </p:sp>
      <p:sp>
        <p:nvSpPr>
          <p:cNvPr id="4" name="3 Marcador de número de diapositiva"/>
          <p:cNvSpPr>
            <a:spLocks noGrp="1"/>
          </p:cNvSpPr>
          <p:nvPr>
            <p:ph type="sldNum" sz="quarter" idx="10"/>
          </p:nvPr>
        </p:nvSpPr>
        <p:spPr/>
        <p:txBody>
          <a:bodyPr/>
          <a:lstStyle/>
          <a:p>
            <a:fld id="{CE662E41-B9A8-4F82-BC8B-A810787C1BEE}" type="slidenum">
              <a:rPr lang="es-MX" smtClean="0"/>
              <a:pPr/>
              <a:t>12</a:t>
            </a:fld>
            <a:endParaRPr lang="es-MX"/>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dirty="0" smtClean="0"/>
              <a:t>At</a:t>
            </a:r>
            <a:r>
              <a:rPr lang="es-MX" baseline="0" dirty="0" smtClean="0"/>
              <a:t> </a:t>
            </a:r>
            <a:r>
              <a:rPr lang="es-MX" baseline="0" dirty="0" err="1" smtClean="0"/>
              <a:t>the</a:t>
            </a:r>
            <a:r>
              <a:rPr lang="es-MX" baseline="0" dirty="0" smtClean="0"/>
              <a:t> </a:t>
            </a:r>
            <a:r>
              <a:rPr lang="es-MX" baseline="0" dirty="0" err="1" smtClean="0"/>
              <a:t>end</a:t>
            </a:r>
            <a:r>
              <a:rPr lang="es-MX" baseline="0" dirty="0" smtClean="0"/>
              <a:t> of </a:t>
            </a:r>
            <a:r>
              <a:rPr lang="es-MX" baseline="0" dirty="0" err="1" smtClean="0"/>
              <a:t>the</a:t>
            </a:r>
            <a:r>
              <a:rPr lang="es-MX" baseline="0" dirty="0" smtClean="0"/>
              <a:t> </a:t>
            </a:r>
            <a:r>
              <a:rPr lang="es-MX" baseline="0" dirty="0" err="1" smtClean="0"/>
              <a:t>document</a:t>
            </a:r>
            <a:r>
              <a:rPr lang="es-MX" baseline="0" dirty="0" smtClean="0"/>
              <a:t>, a </a:t>
            </a:r>
            <a:r>
              <a:rPr lang="es-MX" baseline="0" dirty="0" err="1" smtClean="0"/>
              <a:t>section</a:t>
            </a:r>
            <a:r>
              <a:rPr lang="es-MX" baseline="0" dirty="0" smtClean="0"/>
              <a:t> </a:t>
            </a:r>
            <a:r>
              <a:rPr lang="es-MX" baseline="0" dirty="0" err="1" smtClean="0"/>
              <a:t>with</a:t>
            </a:r>
            <a:r>
              <a:rPr lang="es-MX" baseline="0" dirty="0" smtClean="0"/>
              <a:t> final </a:t>
            </a:r>
            <a:r>
              <a:rPr lang="es-MX" baseline="0" dirty="0" err="1" smtClean="0"/>
              <a:t>recommendations</a:t>
            </a:r>
            <a:r>
              <a:rPr lang="es-MX" baseline="0" dirty="0" smtClean="0"/>
              <a:t> </a:t>
            </a:r>
            <a:r>
              <a:rPr lang="es-MX" baseline="0" dirty="0" err="1" smtClean="0"/>
              <a:t>or</a:t>
            </a:r>
            <a:r>
              <a:rPr lang="es-MX" baseline="0" dirty="0" smtClean="0"/>
              <a:t> </a:t>
            </a:r>
            <a:r>
              <a:rPr lang="es-MX" baseline="0" dirty="0" err="1" smtClean="0"/>
              <a:t>suggestions</a:t>
            </a:r>
            <a:r>
              <a:rPr lang="es-MX" baseline="0" dirty="0" smtClean="0"/>
              <a:t>, </a:t>
            </a:r>
            <a:r>
              <a:rPr lang="es-MX" baseline="0" dirty="0" err="1" smtClean="0"/>
              <a:t>which</a:t>
            </a:r>
            <a:r>
              <a:rPr lang="es-MX" baseline="0" dirty="0" smtClean="0"/>
              <a:t> </a:t>
            </a:r>
            <a:r>
              <a:rPr lang="es-MX" baseline="0" dirty="0" err="1" smtClean="0"/>
              <a:t>will</a:t>
            </a:r>
            <a:r>
              <a:rPr lang="es-MX" baseline="0" dirty="0" smtClean="0"/>
              <a:t> </a:t>
            </a:r>
            <a:r>
              <a:rPr lang="es-MX" baseline="0" dirty="0" err="1" smtClean="0"/>
              <a:t>be</a:t>
            </a:r>
            <a:r>
              <a:rPr lang="es-MX" baseline="0" dirty="0" smtClean="0"/>
              <a:t> bases </a:t>
            </a:r>
            <a:r>
              <a:rPr lang="es-MX" baseline="0" dirty="0" err="1" smtClean="0"/>
              <a:t>on</a:t>
            </a:r>
            <a:r>
              <a:rPr lang="es-MX" baseline="0" dirty="0" smtClean="0"/>
              <a:t> </a:t>
            </a:r>
            <a:r>
              <a:rPr lang="es-MX" baseline="0" dirty="0" err="1" smtClean="0"/>
              <a:t>out</a:t>
            </a:r>
            <a:r>
              <a:rPr lang="es-MX" baseline="0" dirty="0" smtClean="0"/>
              <a:t> </a:t>
            </a:r>
            <a:r>
              <a:rPr lang="es-MX" baseline="0" dirty="0" err="1" smtClean="0"/>
              <a:t>literature</a:t>
            </a:r>
            <a:r>
              <a:rPr lang="es-MX" baseline="0" dirty="0" smtClean="0"/>
              <a:t> </a:t>
            </a:r>
            <a:r>
              <a:rPr lang="es-MX" baseline="0" dirty="0" err="1" smtClean="0"/>
              <a:t>review</a:t>
            </a:r>
            <a:r>
              <a:rPr lang="es-MX" baseline="0" dirty="0" smtClean="0"/>
              <a:t>, </a:t>
            </a:r>
            <a:r>
              <a:rPr lang="es-MX" baseline="0" dirty="0" err="1" smtClean="0"/>
              <a:t>understanding</a:t>
            </a:r>
            <a:r>
              <a:rPr lang="es-MX" baseline="0" dirty="0" smtClean="0"/>
              <a:t> of </a:t>
            </a:r>
            <a:r>
              <a:rPr lang="es-MX" baseline="0" dirty="0" err="1" smtClean="0"/>
              <a:t>the</a:t>
            </a:r>
            <a:r>
              <a:rPr lang="es-MX" baseline="0" dirty="0" smtClean="0"/>
              <a:t> social-</a:t>
            </a:r>
            <a:r>
              <a:rPr lang="es-MX" baseline="0" dirty="0" err="1" smtClean="0"/>
              <a:t>ecological</a:t>
            </a:r>
            <a:r>
              <a:rPr lang="es-MX" baseline="0" dirty="0" smtClean="0"/>
              <a:t> </a:t>
            </a:r>
            <a:r>
              <a:rPr lang="es-MX" baseline="0" dirty="0" err="1" smtClean="0"/>
              <a:t>system</a:t>
            </a:r>
            <a:r>
              <a:rPr lang="es-MX" baseline="0" dirty="0" smtClean="0"/>
              <a:t>, and </a:t>
            </a:r>
            <a:r>
              <a:rPr lang="es-MX" baseline="0" dirty="0" err="1" smtClean="0"/>
              <a:t>any</a:t>
            </a:r>
            <a:r>
              <a:rPr lang="es-MX" baseline="0" dirty="0" smtClean="0"/>
              <a:t> </a:t>
            </a:r>
            <a:r>
              <a:rPr lang="es-MX" baseline="0" dirty="0" err="1" smtClean="0"/>
              <a:t>other</a:t>
            </a:r>
            <a:r>
              <a:rPr lang="es-MX" baseline="0" dirty="0" smtClean="0"/>
              <a:t> </a:t>
            </a:r>
            <a:r>
              <a:rPr lang="es-MX" baseline="0" dirty="0" err="1" smtClean="0"/>
              <a:t>analysis</a:t>
            </a:r>
            <a:r>
              <a:rPr lang="es-MX" baseline="0" dirty="0" smtClean="0"/>
              <a:t> </a:t>
            </a:r>
            <a:r>
              <a:rPr lang="es-MX" baseline="0" dirty="0" err="1" smtClean="0"/>
              <a:t>we</a:t>
            </a:r>
            <a:r>
              <a:rPr lang="es-MX" baseline="0" dirty="0" smtClean="0"/>
              <a:t> </a:t>
            </a:r>
            <a:r>
              <a:rPr lang="es-MX" baseline="0" dirty="0" err="1" smtClean="0"/>
              <a:t>perform</a:t>
            </a:r>
            <a:r>
              <a:rPr lang="es-MX" baseline="0" dirty="0" smtClean="0"/>
              <a:t> </a:t>
            </a:r>
            <a:r>
              <a:rPr lang="es-MX" baseline="0" dirty="0" err="1" smtClean="0"/>
              <a:t>with</a:t>
            </a:r>
            <a:r>
              <a:rPr lang="es-MX" baseline="0" dirty="0" smtClean="0"/>
              <a:t> </a:t>
            </a:r>
            <a:r>
              <a:rPr lang="es-MX" baseline="0" dirty="0" err="1" smtClean="0"/>
              <a:t>the</a:t>
            </a:r>
            <a:r>
              <a:rPr lang="es-MX" baseline="0" dirty="0" smtClean="0"/>
              <a:t> data </a:t>
            </a:r>
            <a:r>
              <a:rPr lang="es-MX" baseline="0" dirty="0" err="1" smtClean="0"/>
              <a:t>we</a:t>
            </a:r>
            <a:r>
              <a:rPr lang="es-MX" baseline="0" dirty="0" smtClean="0"/>
              <a:t> </a:t>
            </a:r>
            <a:r>
              <a:rPr lang="es-MX" baseline="0" dirty="0" err="1" smtClean="0"/>
              <a:t>have</a:t>
            </a:r>
            <a:r>
              <a:rPr lang="es-MX" baseline="0" dirty="0" smtClean="0"/>
              <a:t> (</a:t>
            </a:r>
            <a:r>
              <a:rPr lang="es-MX" baseline="0" dirty="0" err="1" smtClean="0"/>
              <a:t>including</a:t>
            </a:r>
            <a:r>
              <a:rPr lang="es-MX" baseline="0" dirty="0" smtClean="0"/>
              <a:t> social and </a:t>
            </a:r>
            <a:r>
              <a:rPr lang="es-MX" baseline="0" dirty="0" err="1" smtClean="0"/>
              <a:t>governance</a:t>
            </a:r>
            <a:r>
              <a:rPr lang="es-MX" baseline="0" dirty="0" smtClean="0"/>
              <a:t> </a:t>
            </a:r>
            <a:r>
              <a:rPr lang="es-MX" baseline="0" dirty="0" err="1" smtClean="0"/>
              <a:t>stuff</a:t>
            </a:r>
            <a:r>
              <a:rPr lang="es-MX" baseline="0" smtClean="0"/>
              <a:t>).</a:t>
            </a:r>
            <a:endParaRPr lang="es-MX" dirty="0"/>
          </a:p>
        </p:txBody>
      </p:sp>
      <p:sp>
        <p:nvSpPr>
          <p:cNvPr id="4" name="3 Marcador de número de diapositiva"/>
          <p:cNvSpPr>
            <a:spLocks noGrp="1"/>
          </p:cNvSpPr>
          <p:nvPr>
            <p:ph type="sldNum" sz="quarter" idx="10"/>
          </p:nvPr>
        </p:nvSpPr>
        <p:spPr/>
        <p:txBody>
          <a:bodyPr/>
          <a:lstStyle/>
          <a:p>
            <a:fld id="{CE662E41-B9A8-4F82-BC8B-A810787C1BEE}" type="slidenum">
              <a:rPr lang="es-MX" smtClean="0"/>
              <a:pPr/>
              <a:t>13</a:t>
            </a:fld>
            <a:endParaRPr lang="es-MX"/>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14</a:t>
            </a:fld>
            <a:endParaRPr lang="en-US"/>
          </a:p>
        </p:txBody>
      </p:sp>
    </p:spTree>
    <p:extLst>
      <p:ext uri="{BB962C8B-B14F-4D97-AF65-F5344CB8AC3E}">
        <p14:creationId xmlns:p14="http://schemas.microsoft.com/office/powerpoint/2010/main" xmlns="" val="38155259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15</a:t>
            </a:fld>
            <a:endParaRPr lang="en-US"/>
          </a:p>
        </p:txBody>
      </p:sp>
    </p:spTree>
    <p:extLst>
      <p:ext uri="{BB962C8B-B14F-4D97-AF65-F5344CB8AC3E}">
        <p14:creationId xmlns:p14="http://schemas.microsoft.com/office/powerpoint/2010/main" xmlns="" val="3815525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-4 of us, each have a role (ex. project manager) and each will divide work on the project, we are supported by Costello our faculty advisor and Sean our PhD advisor, and external advisors to provide us with additional support and expertise</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3</a:t>
            </a:fld>
            <a:endParaRPr lang="en-US"/>
          </a:p>
        </p:txBody>
      </p:sp>
    </p:spTree>
    <p:extLst>
      <p:ext uri="{BB962C8B-B14F-4D97-AF65-F5344CB8AC3E}">
        <p14:creationId xmlns:p14="http://schemas.microsoft.com/office/powerpoint/2010/main" xmlns="" val="17010607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-After more than 15 years of collaboration with fishermen, COBI has been involved in the creation of 29 community-based no-take marine reserves (21,106 hectares) distributed among 13 different communities in the Gulf of California, Pacific coast of Baja Peninsula, and the Caribbean. They also collaborate with government agencies to design and monitor 10 Marine Protected Areas (617,703 hectares) that have no-take marine reserves (58,348 hectares) within their perimeters (i.e. core zones).</a:t>
            </a:r>
          </a:p>
          <a:p>
            <a:r>
              <a:rPr lang="en-US" sz="1200" kern="1200" dirty="0" smtClean="0">
                <a:solidFill>
                  <a:schemeClr val="tx1"/>
                </a:solidFill>
                <a:effectLst/>
                <a:latin typeface="+mn-lt"/>
                <a:ea typeface="+mn-ea"/>
                <a:cs typeface="+mn-cs"/>
              </a:rPr>
              <a:t>-These marine reserves can be no-take (fishing is off-limits), partially protected (extraction of specific species is not allowed), temporarily protected (only for a period of time) or a combination of temporal and partial protections.</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5</a:t>
            </a:fld>
            <a:endParaRPr lang="en-US"/>
          </a:p>
        </p:txBody>
      </p:sp>
    </p:spTree>
    <p:extLst>
      <p:ext uri="{BB962C8B-B14F-4D97-AF65-F5344CB8AC3E}">
        <p14:creationId xmlns:p14="http://schemas.microsoft.com/office/powerpoint/2010/main" xmlns="" val="2699845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6</a:t>
            </a:fld>
            <a:endParaRPr lang="en-US"/>
          </a:p>
        </p:txBody>
      </p:sp>
    </p:spTree>
    <p:extLst>
      <p:ext uri="{BB962C8B-B14F-4D97-AF65-F5344CB8AC3E}">
        <p14:creationId xmlns:p14="http://schemas.microsoft.com/office/powerpoint/2010/main" xmlns="" val="3329406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7</a:t>
            </a:fld>
            <a:endParaRPr lang="en-US"/>
          </a:p>
        </p:txBody>
      </p:sp>
    </p:spTree>
    <p:extLst>
      <p:ext uri="{BB962C8B-B14F-4D97-AF65-F5344CB8AC3E}">
        <p14:creationId xmlns:p14="http://schemas.microsoft.com/office/powerpoint/2010/main" xmlns="" val="33294064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8</a:t>
            </a:fld>
            <a:endParaRPr lang="en-US"/>
          </a:p>
        </p:txBody>
      </p:sp>
    </p:spTree>
    <p:extLst>
      <p:ext uri="{BB962C8B-B14F-4D97-AF65-F5344CB8AC3E}">
        <p14:creationId xmlns:p14="http://schemas.microsoft.com/office/powerpoint/2010/main" xmlns="" val="32470544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-Biophysical or landings (total or specific</a:t>
            </a:r>
            <a:r>
              <a:rPr lang="en-US" sz="1200" kern="1200" baseline="0" dirty="0" smtClean="0">
                <a:solidFill>
                  <a:schemeClr val="tx1"/>
                </a:solidFill>
                <a:effectLst/>
                <a:latin typeface="+mn-lt"/>
                <a:ea typeface="+mn-ea"/>
                <a:cs typeface="+mn-cs"/>
              </a:rPr>
              <a:t> </a:t>
            </a:r>
            <a:r>
              <a:rPr lang="en-US" sz="1200" kern="1200" baseline="0" dirty="0" err="1" smtClean="0">
                <a:solidFill>
                  <a:schemeClr val="tx1"/>
                </a:solidFill>
                <a:effectLst/>
                <a:latin typeface="+mn-lt"/>
                <a:ea typeface="+mn-ea"/>
                <a:cs typeface="+mn-cs"/>
              </a:rPr>
              <a:t>spp</a:t>
            </a:r>
            <a:r>
              <a:rPr lang="en-US" sz="1200" kern="1200" baseline="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Input of what you need ex. fish abundance and get post-pre treatment and control, DID by hand vs. linear regression, output: value of the DD estimate (positive or negative) trend and if do it by regression if this trend is significant</a:t>
            </a:r>
          </a:p>
          <a:p>
            <a:r>
              <a:rPr lang="en-US" sz="1200" kern="1200" dirty="0" smtClean="0">
                <a:solidFill>
                  <a:schemeClr val="tx1"/>
                </a:solidFill>
                <a:effectLst/>
                <a:latin typeface="+mn-lt"/>
                <a:ea typeface="+mn-ea"/>
                <a:cs typeface="+mn-cs"/>
              </a:rPr>
              <a:t>-We are still working on how we are going to analyze the governance</a:t>
            </a:r>
            <a:r>
              <a:rPr lang="en-US" sz="1200" kern="1200" baseline="0" dirty="0" smtClean="0">
                <a:solidFill>
                  <a:schemeClr val="tx1"/>
                </a:solidFill>
                <a:effectLst/>
                <a:latin typeface="+mn-lt"/>
                <a:ea typeface="+mn-ea"/>
                <a:cs typeface="+mn-cs"/>
              </a:rPr>
              <a:t> indicators (since are explanatory)</a:t>
            </a:r>
            <a:endParaRPr lang="en-US" dirty="0" smtClean="0"/>
          </a:p>
          <a:p>
            <a:endParaRPr lang="es-EC"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9</a:t>
            </a:fld>
            <a:endParaRPr lang="en-US"/>
          </a:p>
        </p:txBody>
      </p:sp>
    </p:spTree>
    <p:extLst>
      <p:ext uri="{BB962C8B-B14F-4D97-AF65-F5344CB8AC3E}">
        <p14:creationId xmlns:p14="http://schemas.microsoft.com/office/powerpoint/2010/main" xmlns="" val="3815525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-Sections of guidebook: Introduction, Selection of Indicators (depend on objectives of reserve), Data collection, Data Formatting, Analysis: subsection for biophysical, governance and social; Interpretation of results: for each type of indicator; Recommendations for improvement</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10</a:t>
            </a:fld>
            <a:endParaRPr lang="en-US"/>
          </a:p>
        </p:txBody>
      </p:sp>
    </p:spTree>
    <p:extLst>
      <p:ext uri="{BB962C8B-B14F-4D97-AF65-F5344CB8AC3E}">
        <p14:creationId xmlns:p14="http://schemas.microsoft.com/office/powerpoint/2010/main" xmlns="" val="3815525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a Shiny app:</a:t>
            </a:r>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pPr/>
              <a:t>11</a:t>
            </a:fld>
            <a:endParaRPr lang="en-US"/>
          </a:p>
        </p:txBody>
      </p:sp>
    </p:spTree>
    <p:extLst>
      <p:ext uri="{BB962C8B-B14F-4D97-AF65-F5344CB8AC3E}">
        <p14:creationId xmlns:p14="http://schemas.microsoft.com/office/powerpoint/2010/main" xmlns="" val="3815525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pPr/>
              <a:t>8/12/2016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2286569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pPr/>
              <a:t>8/12/2016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3195287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pPr/>
              <a:t>8/12/2016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840085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pPr/>
              <a:t>8/12/2016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3001972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477BFD-3DE9-42E5-B0E3-2FF46F40E2B5}" type="datetimeFigureOut">
              <a:rPr lang="en-US" smtClean="0"/>
              <a:pPr/>
              <a:t>8/12/2016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2989882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E477BFD-3DE9-42E5-B0E3-2FF46F40E2B5}" type="datetimeFigureOut">
              <a:rPr lang="en-US" smtClean="0"/>
              <a:pPr/>
              <a:t>8/12/2016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2942149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E477BFD-3DE9-42E5-B0E3-2FF46F40E2B5}" type="datetimeFigureOut">
              <a:rPr lang="en-US" smtClean="0"/>
              <a:pPr/>
              <a:t>8/12/2016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2284627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E477BFD-3DE9-42E5-B0E3-2FF46F40E2B5}" type="datetimeFigureOut">
              <a:rPr lang="en-US" smtClean="0"/>
              <a:pPr/>
              <a:t>8/12/2016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1483946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477BFD-3DE9-42E5-B0E3-2FF46F40E2B5}" type="datetimeFigureOut">
              <a:rPr lang="en-US" smtClean="0"/>
              <a:pPr/>
              <a:t>8/12/2016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4270667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pPr/>
              <a:t>8/12/2016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4004482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pPr/>
              <a:t>8/12/2016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1472654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477BFD-3DE9-42E5-B0E3-2FF46F40E2B5}" type="datetimeFigureOut">
              <a:rPr lang="en-US" smtClean="0"/>
              <a:pPr/>
              <a:t>8/12/2016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11FFFE-CF6A-41B5-93CC-BBF257A635E9}" type="slidenum">
              <a:rPr lang="en-US" smtClean="0"/>
              <a:pPr/>
              <a:t>‹Nº›</a:t>
            </a:fld>
            <a:endParaRPr lang="en-US"/>
          </a:p>
        </p:txBody>
      </p:sp>
    </p:spTree>
    <p:extLst>
      <p:ext uri="{BB962C8B-B14F-4D97-AF65-F5344CB8AC3E}">
        <p14:creationId xmlns:p14="http://schemas.microsoft.com/office/powerpoint/2010/main" xmlns="" val="50048594"/>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13.tiff"/><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tiff"/></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952498" y="0"/>
            <a:ext cx="10287000" cy="6858000"/>
          </a:xfrm>
          <a:prstGeom prst="rect">
            <a:avLst/>
          </a:prstGeom>
        </p:spPr>
      </p:pic>
      <p:sp>
        <p:nvSpPr>
          <p:cNvPr id="4" name="Rectangle 3"/>
          <p:cNvSpPr/>
          <p:nvPr/>
        </p:nvSpPr>
        <p:spPr>
          <a:xfrm>
            <a:off x="-2" y="-7"/>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65278" y="942507"/>
            <a:ext cx="8270543" cy="4972986"/>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8549" y="1548528"/>
            <a:ext cx="9144000" cy="2387600"/>
          </a:xfrm>
        </p:spPr>
        <p:txBody>
          <a:bodyPr>
            <a:normAutofit/>
          </a:bodyPr>
          <a:lstStyle/>
          <a:p>
            <a:r>
              <a:rPr lang="en-US" b="1" dirty="0" smtClean="0">
                <a:effectLst>
                  <a:outerShdw blurRad="38100" dist="38100" dir="2700000" algn="tl">
                    <a:srgbClr val="000000">
                      <a:alpha val="43137"/>
                    </a:srgbClr>
                  </a:outerShdw>
                </a:effectLst>
              </a:rPr>
              <a:t>Framework to evaluate marine reserves in Mexico</a:t>
            </a:r>
            <a:endParaRPr lang="en-US" b="1" dirty="0">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1564939" y="4699017"/>
            <a:ext cx="9144000" cy="1655762"/>
          </a:xfrm>
        </p:spPr>
        <p:txBody>
          <a:bodyPr>
            <a:normAutofit/>
          </a:bodyPr>
          <a:lstStyle/>
          <a:p>
            <a:r>
              <a:rPr lang="en-US" dirty="0" err="1">
                <a:effectLst>
                  <a:outerShdw blurRad="38100" dist="38100" dir="2700000" algn="tl">
                    <a:srgbClr val="000000">
                      <a:alpha val="43137"/>
                    </a:srgbClr>
                  </a:outerShdw>
                </a:effectLst>
              </a:rPr>
              <a:t>Caio</a:t>
            </a:r>
            <a:r>
              <a:rPr lang="en-US" dirty="0">
                <a:effectLst>
                  <a:outerShdw blurRad="38100" dist="38100" dir="2700000" algn="tl">
                    <a:srgbClr val="000000">
                      <a:alpha val="43137"/>
                    </a:srgbClr>
                  </a:outerShdw>
                </a:effectLst>
              </a:rPr>
              <a:t> </a:t>
            </a:r>
            <a:r>
              <a:rPr lang="en-US" dirty="0" smtClean="0">
                <a:effectLst>
                  <a:outerShdw blurRad="38100" dist="38100" dir="2700000" algn="tl">
                    <a:srgbClr val="000000">
                      <a:alpha val="43137"/>
                    </a:srgbClr>
                  </a:outerShdw>
                </a:effectLst>
              </a:rPr>
              <a:t>Faro, Jael Martinez, Juan </a:t>
            </a:r>
            <a:r>
              <a:rPr lang="en-US" dirty="0">
                <a:effectLst>
                  <a:outerShdw blurRad="38100" dist="38100" dir="2700000" algn="tl">
                    <a:srgbClr val="000000">
                      <a:alpha val="43137"/>
                    </a:srgbClr>
                  </a:outerShdw>
                </a:effectLst>
              </a:rPr>
              <a:t>Carlos </a:t>
            </a:r>
            <a:r>
              <a:rPr lang="en-US" dirty="0" smtClean="0">
                <a:effectLst>
                  <a:outerShdw blurRad="38100" dist="38100" dir="2700000" algn="tl">
                    <a:srgbClr val="000000">
                      <a:alpha val="43137"/>
                    </a:srgbClr>
                  </a:outerShdw>
                </a:effectLst>
              </a:rPr>
              <a:t>Villasenor, Melaina </a:t>
            </a:r>
            <a:r>
              <a:rPr lang="en-US" dirty="0">
                <a:effectLst>
                  <a:outerShdw blurRad="38100" dist="38100" dir="2700000" algn="tl">
                    <a:srgbClr val="000000">
                      <a:alpha val="43137"/>
                    </a:srgbClr>
                  </a:outerShdw>
                </a:effectLst>
              </a:rPr>
              <a:t>Wright</a:t>
            </a:r>
          </a:p>
        </p:txBody>
      </p:sp>
    </p:spTree>
    <p:extLst>
      <p:ext uri="{BB962C8B-B14F-4D97-AF65-F5344CB8AC3E}">
        <p14:creationId xmlns:p14="http://schemas.microsoft.com/office/powerpoint/2010/main" xmlns="" val="18395374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Rectangle 4"/>
          <p:cNvSpPr/>
          <p:nvPr/>
        </p:nvSpPr>
        <p:spPr>
          <a:xfrm>
            <a:off x="0" y="2264"/>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Introduction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Selection of indicators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Collection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Interpretation of results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Recommendations for improvement</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Guidebook Sections</a:t>
            </a:r>
          </a:p>
        </p:txBody>
      </p:sp>
    </p:spTree>
    <p:extLst>
      <p:ext uri="{BB962C8B-B14F-4D97-AF65-F5344CB8AC3E}">
        <p14:creationId xmlns:p14="http://schemas.microsoft.com/office/powerpoint/2010/main" xmlns="" val="31174912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25" name="Rectangle 24"/>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itle 1"/>
          <p:cNvSpPr txBox="1">
            <a:spLocks/>
          </p:cNvSpPr>
          <p:nvPr/>
        </p:nvSpPr>
        <p:spPr>
          <a:xfrm>
            <a:off x="2028372" y="2767348"/>
            <a:ext cx="81141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defRPr/>
            </a:pPr>
            <a:r>
              <a:rPr lang="en-US" b="1" dirty="0" smtClean="0">
                <a:effectLst>
                  <a:outerShdw blurRad="38100" dist="38100" dir="2700000" algn="tl">
                    <a:srgbClr val="000000">
                      <a:alpha val="43137"/>
                    </a:srgbClr>
                  </a:outerShdw>
                </a:effectLst>
              </a:rPr>
              <a:t>Shiny app Interface </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21767463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 name="42 Grupo"/>
          <p:cNvGrpSpPr/>
          <p:nvPr/>
        </p:nvGrpSpPr>
        <p:grpSpPr>
          <a:xfrm>
            <a:off x="527381" y="188640"/>
            <a:ext cx="11329259" cy="6480720"/>
            <a:chOff x="395536" y="188640"/>
            <a:chExt cx="8496944" cy="6480720"/>
          </a:xfrm>
        </p:grpSpPr>
        <p:sp>
          <p:nvSpPr>
            <p:cNvPr id="4" name="3 Rectángulo redondeado"/>
            <p:cNvSpPr/>
            <p:nvPr/>
          </p:nvSpPr>
          <p:spPr>
            <a:xfrm>
              <a:off x="395536" y="188640"/>
              <a:ext cx="8496944" cy="6480720"/>
            </a:xfrm>
            <a:prstGeom prst="roundRect">
              <a:avLst>
                <a:gd name="adj" fmla="val 6136"/>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5" name="4 Rectángulo redondeado"/>
            <p:cNvSpPr/>
            <p:nvPr/>
          </p:nvSpPr>
          <p:spPr>
            <a:xfrm>
              <a:off x="3563888" y="585064"/>
              <a:ext cx="2088232" cy="34200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6" name="5 Rectángulo redondeado"/>
            <p:cNvSpPr/>
            <p:nvPr/>
          </p:nvSpPr>
          <p:spPr>
            <a:xfrm>
              <a:off x="683568" y="585064"/>
              <a:ext cx="2088232" cy="34200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7" name="6 Rectángulo redondeado"/>
            <p:cNvSpPr/>
            <p:nvPr/>
          </p:nvSpPr>
          <p:spPr>
            <a:xfrm>
              <a:off x="6444208" y="585064"/>
              <a:ext cx="2088232" cy="34200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9" name="8 Elipse"/>
            <p:cNvSpPr/>
            <p:nvPr/>
          </p:nvSpPr>
          <p:spPr>
            <a:xfrm>
              <a:off x="4091940" y="5229200"/>
              <a:ext cx="1040130" cy="792000"/>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10" name="9 CuadroTexto"/>
            <p:cNvSpPr txBox="1"/>
            <p:nvPr/>
          </p:nvSpPr>
          <p:spPr>
            <a:xfrm>
              <a:off x="899592" y="188640"/>
              <a:ext cx="7632848" cy="369332"/>
            </a:xfrm>
            <a:prstGeom prst="rect">
              <a:avLst/>
            </a:prstGeom>
            <a:noFill/>
          </p:spPr>
          <p:txBody>
            <a:bodyPr wrap="square" rtlCol="0">
              <a:spAutoFit/>
            </a:bodyPr>
            <a:lstStyle/>
            <a:p>
              <a:r>
                <a:rPr lang="es-MX" b="1" dirty="0" err="1" smtClean="0">
                  <a:solidFill>
                    <a:schemeClr val="bg1"/>
                  </a:solidFill>
                </a:rPr>
                <a:t>Biophysical</a:t>
              </a:r>
              <a:r>
                <a:rPr lang="es-MX" b="1" dirty="0" smtClean="0">
                  <a:solidFill>
                    <a:schemeClr val="bg1"/>
                  </a:solidFill>
                </a:rPr>
                <a:t>		   Socio-</a:t>
              </a:r>
              <a:r>
                <a:rPr lang="es-MX" b="1" dirty="0" err="1" smtClean="0">
                  <a:solidFill>
                    <a:schemeClr val="bg1"/>
                  </a:solidFill>
                </a:rPr>
                <a:t>Economic</a:t>
              </a:r>
              <a:r>
                <a:rPr lang="es-MX" b="1" dirty="0" smtClean="0">
                  <a:solidFill>
                    <a:schemeClr val="bg1"/>
                  </a:solidFill>
                </a:rPr>
                <a:t>		       </a:t>
              </a:r>
              <a:r>
                <a:rPr lang="es-MX" b="1" dirty="0" err="1" smtClean="0">
                  <a:solidFill>
                    <a:schemeClr val="bg1"/>
                  </a:solidFill>
                </a:rPr>
                <a:t>Governance</a:t>
              </a:r>
              <a:endParaRPr lang="es-MX" b="1" dirty="0">
                <a:solidFill>
                  <a:schemeClr val="bg1"/>
                </a:solidFill>
              </a:endParaRPr>
            </a:p>
          </p:txBody>
        </p:sp>
        <p:sp>
          <p:nvSpPr>
            <p:cNvPr id="11" name="10 CuadroTexto"/>
            <p:cNvSpPr txBox="1"/>
            <p:nvPr/>
          </p:nvSpPr>
          <p:spPr>
            <a:xfrm>
              <a:off x="827584" y="836712"/>
              <a:ext cx="1800200" cy="3139321"/>
            </a:xfrm>
            <a:prstGeom prst="rect">
              <a:avLst/>
            </a:prstGeom>
            <a:noFill/>
          </p:spPr>
          <p:txBody>
            <a:bodyPr wrap="square" rtlCol="0">
              <a:spAutoFit/>
            </a:bodyPr>
            <a:lstStyle/>
            <a:p>
              <a:r>
                <a:rPr lang="es-MX" dirty="0" err="1" smtClean="0">
                  <a:solidFill>
                    <a:schemeClr val="bg1"/>
                  </a:solidFill>
                </a:rPr>
                <a:t>Indicator</a:t>
              </a:r>
              <a:r>
                <a:rPr lang="es-MX" dirty="0" smtClean="0">
                  <a:solidFill>
                    <a:schemeClr val="bg1"/>
                  </a:solidFill>
                </a:rPr>
                <a:t> 1</a:t>
              </a:r>
            </a:p>
            <a:p>
              <a:endParaRPr lang="es-MX" dirty="0">
                <a:solidFill>
                  <a:schemeClr val="bg1"/>
                </a:solidFill>
              </a:endParaRPr>
            </a:p>
            <a:p>
              <a:r>
                <a:rPr lang="es-MX" dirty="0" err="1" smtClean="0">
                  <a:solidFill>
                    <a:schemeClr val="bg1"/>
                  </a:solidFill>
                </a:rPr>
                <a:t>Indicator</a:t>
              </a:r>
              <a:r>
                <a:rPr lang="es-MX" dirty="0" smtClean="0">
                  <a:solidFill>
                    <a:schemeClr val="bg1"/>
                  </a:solidFill>
                </a:rPr>
                <a:t> 2</a:t>
              </a:r>
            </a:p>
            <a:p>
              <a:endParaRPr lang="es-MX" dirty="0">
                <a:solidFill>
                  <a:schemeClr val="bg1"/>
                </a:solidFill>
              </a:endParaRPr>
            </a:p>
            <a:p>
              <a:r>
                <a:rPr lang="es-MX" dirty="0" err="1" smtClean="0">
                  <a:solidFill>
                    <a:schemeClr val="bg1"/>
                  </a:solidFill>
                </a:rPr>
                <a:t>Indicator</a:t>
              </a:r>
              <a:r>
                <a:rPr lang="es-MX" dirty="0" smtClean="0">
                  <a:solidFill>
                    <a:schemeClr val="bg1"/>
                  </a:solidFill>
                </a:rPr>
                <a:t> 3…</a:t>
              </a:r>
            </a:p>
            <a:p>
              <a:r>
                <a:rPr lang="es-MX" dirty="0" smtClean="0">
                  <a:solidFill>
                    <a:schemeClr val="bg1"/>
                  </a:solidFill>
                </a:rPr>
                <a:t>.</a:t>
              </a:r>
              <a:endParaRPr lang="es-MX" dirty="0">
                <a:solidFill>
                  <a:schemeClr val="bg1"/>
                </a:solidFill>
              </a:endParaRPr>
            </a:p>
            <a:p>
              <a:r>
                <a:rPr lang="es-MX" dirty="0" smtClean="0">
                  <a:solidFill>
                    <a:schemeClr val="bg1"/>
                  </a:solidFill>
                </a:rPr>
                <a:t>.</a:t>
              </a:r>
            </a:p>
            <a:p>
              <a:r>
                <a:rPr lang="es-MX" dirty="0" smtClean="0">
                  <a:solidFill>
                    <a:schemeClr val="bg1"/>
                  </a:solidFill>
                </a:rPr>
                <a:t>.</a:t>
              </a:r>
              <a:endParaRPr lang="es-MX" dirty="0">
                <a:solidFill>
                  <a:schemeClr val="bg1"/>
                </a:solidFill>
              </a:endParaRPr>
            </a:p>
            <a:p>
              <a:r>
                <a:rPr lang="es-MX" dirty="0" smtClean="0">
                  <a:solidFill>
                    <a:schemeClr val="bg1"/>
                  </a:solidFill>
                </a:rPr>
                <a:t>.</a:t>
              </a:r>
            </a:p>
            <a:p>
              <a:r>
                <a:rPr lang="es-MX" dirty="0" smtClean="0">
                  <a:solidFill>
                    <a:schemeClr val="bg1"/>
                  </a:solidFill>
                </a:rPr>
                <a:t>.</a:t>
              </a:r>
              <a:endParaRPr lang="es-MX" dirty="0">
                <a:solidFill>
                  <a:schemeClr val="bg1"/>
                </a:solidFill>
              </a:endParaRPr>
            </a:p>
            <a:p>
              <a:r>
                <a:rPr lang="es-MX" dirty="0" err="1" smtClean="0">
                  <a:solidFill>
                    <a:schemeClr val="bg1"/>
                  </a:solidFill>
                </a:rPr>
                <a:t>Indicator</a:t>
              </a:r>
              <a:r>
                <a:rPr lang="es-MX" dirty="0" smtClean="0">
                  <a:solidFill>
                    <a:schemeClr val="bg1"/>
                  </a:solidFill>
                </a:rPr>
                <a:t> n</a:t>
              </a:r>
              <a:endParaRPr lang="es-MX" dirty="0">
                <a:solidFill>
                  <a:schemeClr val="bg1"/>
                </a:solidFill>
              </a:endParaRPr>
            </a:p>
          </p:txBody>
        </p:sp>
        <p:sp>
          <p:nvSpPr>
            <p:cNvPr id="12" name="11 CuadroTexto"/>
            <p:cNvSpPr txBox="1"/>
            <p:nvPr/>
          </p:nvSpPr>
          <p:spPr>
            <a:xfrm>
              <a:off x="3707904" y="836712"/>
              <a:ext cx="1800200" cy="3139321"/>
            </a:xfrm>
            <a:prstGeom prst="rect">
              <a:avLst/>
            </a:prstGeom>
            <a:noFill/>
          </p:spPr>
          <p:txBody>
            <a:bodyPr wrap="square" rtlCol="0">
              <a:spAutoFit/>
            </a:bodyPr>
            <a:lstStyle/>
            <a:p>
              <a:r>
                <a:rPr lang="es-MX" dirty="0" err="1" smtClean="0">
                  <a:solidFill>
                    <a:schemeClr val="bg1"/>
                  </a:solidFill>
                </a:rPr>
                <a:t>Indicator</a:t>
              </a:r>
              <a:r>
                <a:rPr lang="es-MX" dirty="0" smtClean="0">
                  <a:solidFill>
                    <a:schemeClr val="bg1"/>
                  </a:solidFill>
                </a:rPr>
                <a:t> 1</a:t>
              </a:r>
            </a:p>
            <a:p>
              <a:endParaRPr lang="es-MX" dirty="0">
                <a:solidFill>
                  <a:schemeClr val="bg1"/>
                </a:solidFill>
              </a:endParaRPr>
            </a:p>
            <a:p>
              <a:r>
                <a:rPr lang="es-MX" dirty="0" err="1" smtClean="0">
                  <a:solidFill>
                    <a:schemeClr val="bg1"/>
                  </a:solidFill>
                </a:rPr>
                <a:t>Indicator</a:t>
              </a:r>
              <a:r>
                <a:rPr lang="es-MX" dirty="0" smtClean="0">
                  <a:solidFill>
                    <a:schemeClr val="bg1"/>
                  </a:solidFill>
                </a:rPr>
                <a:t> 2</a:t>
              </a:r>
            </a:p>
            <a:p>
              <a:endParaRPr lang="es-MX" dirty="0">
                <a:solidFill>
                  <a:schemeClr val="bg1"/>
                </a:solidFill>
              </a:endParaRPr>
            </a:p>
            <a:p>
              <a:r>
                <a:rPr lang="es-MX" dirty="0" err="1" smtClean="0">
                  <a:solidFill>
                    <a:schemeClr val="bg1"/>
                  </a:solidFill>
                </a:rPr>
                <a:t>Indicator</a:t>
              </a:r>
              <a:r>
                <a:rPr lang="es-MX" dirty="0" smtClean="0">
                  <a:solidFill>
                    <a:schemeClr val="bg1"/>
                  </a:solidFill>
                </a:rPr>
                <a:t> 3…</a:t>
              </a:r>
            </a:p>
            <a:p>
              <a:r>
                <a:rPr lang="es-MX" dirty="0" smtClean="0">
                  <a:solidFill>
                    <a:schemeClr val="bg1"/>
                  </a:solidFill>
                </a:rPr>
                <a:t>.</a:t>
              </a:r>
              <a:endParaRPr lang="es-MX" dirty="0">
                <a:solidFill>
                  <a:schemeClr val="bg1"/>
                </a:solidFill>
              </a:endParaRPr>
            </a:p>
            <a:p>
              <a:r>
                <a:rPr lang="es-MX" dirty="0" smtClean="0">
                  <a:solidFill>
                    <a:schemeClr val="bg1"/>
                  </a:solidFill>
                </a:rPr>
                <a:t>.</a:t>
              </a:r>
            </a:p>
            <a:p>
              <a:r>
                <a:rPr lang="es-MX" dirty="0" smtClean="0">
                  <a:solidFill>
                    <a:schemeClr val="bg1"/>
                  </a:solidFill>
                </a:rPr>
                <a:t>.</a:t>
              </a:r>
              <a:endParaRPr lang="es-MX" dirty="0">
                <a:solidFill>
                  <a:schemeClr val="bg1"/>
                </a:solidFill>
              </a:endParaRPr>
            </a:p>
            <a:p>
              <a:r>
                <a:rPr lang="es-MX" dirty="0" smtClean="0">
                  <a:solidFill>
                    <a:schemeClr val="bg1"/>
                  </a:solidFill>
                </a:rPr>
                <a:t>.</a:t>
              </a:r>
            </a:p>
            <a:p>
              <a:r>
                <a:rPr lang="es-MX" dirty="0" smtClean="0">
                  <a:solidFill>
                    <a:schemeClr val="bg1"/>
                  </a:solidFill>
                </a:rPr>
                <a:t>.</a:t>
              </a:r>
              <a:endParaRPr lang="es-MX" dirty="0">
                <a:solidFill>
                  <a:schemeClr val="bg1"/>
                </a:solidFill>
              </a:endParaRPr>
            </a:p>
            <a:p>
              <a:r>
                <a:rPr lang="es-MX" dirty="0" err="1" smtClean="0">
                  <a:solidFill>
                    <a:schemeClr val="bg1"/>
                  </a:solidFill>
                </a:rPr>
                <a:t>Indicator</a:t>
              </a:r>
              <a:r>
                <a:rPr lang="es-MX" dirty="0" smtClean="0">
                  <a:solidFill>
                    <a:schemeClr val="bg1"/>
                  </a:solidFill>
                </a:rPr>
                <a:t> n</a:t>
              </a:r>
              <a:endParaRPr lang="es-MX" dirty="0">
                <a:solidFill>
                  <a:schemeClr val="bg1"/>
                </a:solidFill>
              </a:endParaRPr>
            </a:p>
          </p:txBody>
        </p:sp>
        <p:sp>
          <p:nvSpPr>
            <p:cNvPr id="13" name="12 CuadroTexto"/>
            <p:cNvSpPr txBox="1"/>
            <p:nvPr/>
          </p:nvSpPr>
          <p:spPr>
            <a:xfrm>
              <a:off x="6588224" y="764704"/>
              <a:ext cx="1800200" cy="3139321"/>
            </a:xfrm>
            <a:prstGeom prst="rect">
              <a:avLst/>
            </a:prstGeom>
            <a:noFill/>
          </p:spPr>
          <p:txBody>
            <a:bodyPr wrap="square" rtlCol="0">
              <a:spAutoFit/>
            </a:bodyPr>
            <a:lstStyle/>
            <a:p>
              <a:r>
                <a:rPr lang="es-MX" dirty="0" err="1" smtClean="0">
                  <a:solidFill>
                    <a:schemeClr val="bg1"/>
                  </a:solidFill>
                </a:rPr>
                <a:t>Indicator</a:t>
              </a:r>
              <a:r>
                <a:rPr lang="es-MX" dirty="0" smtClean="0">
                  <a:solidFill>
                    <a:schemeClr val="bg1"/>
                  </a:solidFill>
                </a:rPr>
                <a:t> 1</a:t>
              </a:r>
            </a:p>
            <a:p>
              <a:endParaRPr lang="es-MX" dirty="0">
                <a:solidFill>
                  <a:schemeClr val="bg1"/>
                </a:solidFill>
              </a:endParaRPr>
            </a:p>
            <a:p>
              <a:r>
                <a:rPr lang="es-MX" dirty="0" err="1" smtClean="0">
                  <a:solidFill>
                    <a:schemeClr val="bg1"/>
                  </a:solidFill>
                </a:rPr>
                <a:t>Indicator</a:t>
              </a:r>
              <a:r>
                <a:rPr lang="es-MX" dirty="0" smtClean="0">
                  <a:solidFill>
                    <a:schemeClr val="bg1"/>
                  </a:solidFill>
                </a:rPr>
                <a:t> 2</a:t>
              </a:r>
            </a:p>
            <a:p>
              <a:endParaRPr lang="es-MX" dirty="0">
                <a:solidFill>
                  <a:schemeClr val="bg1"/>
                </a:solidFill>
              </a:endParaRPr>
            </a:p>
            <a:p>
              <a:r>
                <a:rPr lang="es-MX" dirty="0" err="1" smtClean="0">
                  <a:solidFill>
                    <a:schemeClr val="bg1"/>
                  </a:solidFill>
                </a:rPr>
                <a:t>Indicator</a:t>
              </a:r>
              <a:r>
                <a:rPr lang="es-MX" dirty="0" smtClean="0">
                  <a:solidFill>
                    <a:schemeClr val="bg1"/>
                  </a:solidFill>
                </a:rPr>
                <a:t> 3…</a:t>
              </a:r>
            </a:p>
            <a:p>
              <a:r>
                <a:rPr lang="es-MX" dirty="0" smtClean="0">
                  <a:solidFill>
                    <a:schemeClr val="bg1"/>
                  </a:solidFill>
                </a:rPr>
                <a:t>.</a:t>
              </a:r>
              <a:endParaRPr lang="es-MX" dirty="0">
                <a:solidFill>
                  <a:schemeClr val="bg1"/>
                </a:solidFill>
              </a:endParaRPr>
            </a:p>
            <a:p>
              <a:r>
                <a:rPr lang="es-MX" dirty="0" smtClean="0">
                  <a:solidFill>
                    <a:schemeClr val="bg1"/>
                  </a:solidFill>
                </a:rPr>
                <a:t>.</a:t>
              </a:r>
            </a:p>
            <a:p>
              <a:r>
                <a:rPr lang="es-MX" dirty="0" smtClean="0">
                  <a:solidFill>
                    <a:schemeClr val="bg1"/>
                  </a:solidFill>
                </a:rPr>
                <a:t>.</a:t>
              </a:r>
              <a:endParaRPr lang="es-MX" dirty="0">
                <a:solidFill>
                  <a:schemeClr val="bg1"/>
                </a:solidFill>
              </a:endParaRPr>
            </a:p>
            <a:p>
              <a:r>
                <a:rPr lang="es-MX" dirty="0" smtClean="0">
                  <a:solidFill>
                    <a:schemeClr val="bg1"/>
                  </a:solidFill>
                </a:rPr>
                <a:t>.</a:t>
              </a:r>
            </a:p>
            <a:p>
              <a:r>
                <a:rPr lang="es-MX" dirty="0" smtClean="0">
                  <a:solidFill>
                    <a:schemeClr val="bg1"/>
                  </a:solidFill>
                </a:rPr>
                <a:t>.</a:t>
              </a:r>
              <a:endParaRPr lang="es-MX" dirty="0">
                <a:solidFill>
                  <a:schemeClr val="bg1"/>
                </a:solidFill>
              </a:endParaRPr>
            </a:p>
            <a:p>
              <a:r>
                <a:rPr lang="es-MX" dirty="0" err="1" smtClean="0">
                  <a:solidFill>
                    <a:schemeClr val="bg1"/>
                  </a:solidFill>
                </a:rPr>
                <a:t>Indicator</a:t>
              </a:r>
              <a:r>
                <a:rPr lang="es-MX" dirty="0" smtClean="0">
                  <a:solidFill>
                    <a:schemeClr val="bg1"/>
                  </a:solidFill>
                </a:rPr>
                <a:t> n</a:t>
              </a:r>
              <a:endParaRPr lang="es-MX" dirty="0">
                <a:solidFill>
                  <a:schemeClr val="bg1"/>
                </a:solidFill>
              </a:endParaRPr>
            </a:p>
          </p:txBody>
        </p:sp>
        <p:sp>
          <p:nvSpPr>
            <p:cNvPr id="14" name="13 Rectángulo redondeado"/>
            <p:cNvSpPr/>
            <p:nvPr/>
          </p:nvSpPr>
          <p:spPr>
            <a:xfrm>
              <a:off x="2123728" y="836712"/>
              <a:ext cx="360040" cy="360040"/>
            </a:xfrm>
            <a:prstGeom prst="round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15" name="14 Rectángulo redondeado"/>
            <p:cNvSpPr/>
            <p:nvPr/>
          </p:nvSpPr>
          <p:spPr>
            <a:xfrm>
              <a:off x="2123728" y="1340768"/>
              <a:ext cx="360040" cy="360040"/>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16" name="15 Rectángulo redondeado"/>
            <p:cNvSpPr/>
            <p:nvPr/>
          </p:nvSpPr>
          <p:spPr>
            <a:xfrm>
              <a:off x="2123728" y="1844824"/>
              <a:ext cx="360040" cy="360040"/>
            </a:xfrm>
            <a:prstGeom prst="round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17" name="16 Rectángulo redondeado"/>
            <p:cNvSpPr/>
            <p:nvPr/>
          </p:nvSpPr>
          <p:spPr>
            <a:xfrm>
              <a:off x="2123728" y="3573016"/>
              <a:ext cx="360040" cy="360040"/>
            </a:xfrm>
            <a:prstGeom prst="round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18" name="17 Rectángulo redondeado"/>
            <p:cNvSpPr/>
            <p:nvPr/>
          </p:nvSpPr>
          <p:spPr>
            <a:xfrm>
              <a:off x="5004048" y="836712"/>
              <a:ext cx="360040" cy="360040"/>
            </a:xfrm>
            <a:prstGeom prst="round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19" name="18 Rectángulo redondeado"/>
            <p:cNvSpPr/>
            <p:nvPr/>
          </p:nvSpPr>
          <p:spPr>
            <a:xfrm>
              <a:off x="5004048" y="1340768"/>
              <a:ext cx="360040" cy="360040"/>
            </a:xfrm>
            <a:prstGeom prst="round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20" name="19 Rectángulo redondeado"/>
            <p:cNvSpPr/>
            <p:nvPr/>
          </p:nvSpPr>
          <p:spPr>
            <a:xfrm>
              <a:off x="5004048" y="1844824"/>
              <a:ext cx="360040" cy="360040"/>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21" name="20 Rectángulo redondeado"/>
            <p:cNvSpPr/>
            <p:nvPr/>
          </p:nvSpPr>
          <p:spPr>
            <a:xfrm>
              <a:off x="5004048" y="3573016"/>
              <a:ext cx="360040" cy="360040"/>
            </a:xfrm>
            <a:prstGeom prst="round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22" name="21 Rectángulo redondeado"/>
            <p:cNvSpPr/>
            <p:nvPr/>
          </p:nvSpPr>
          <p:spPr>
            <a:xfrm>
              <a:off x="7884368" y="836712"/>
              <a:ext cx="360040" cy="360040"/>
            </a:xfrm>
            <a:prstGeom prst="round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23" name="22 Rectángulo redondeado"/>
            <p:cNvSpPr/>
            <p:nvPr/>
          </p:nvSpPr>
          <p:spPr>
            <a:xfrm>
              <a:off x="7884368" y="1340768"/>
              <a:ext cx="360040" cy="360040"/>
            </a:xfrm>
            <a:prstGeom prst="round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24" name="23 Rectángulo redondeado"/>
            <p:cNvSpPr/>
            <p:nvPr/>
          </p:nvSpPr>
          <p:spPr>
            <a:xfrm>
              <a:off x="7884368" y="1844824"/>
              <a:ext cx="360040" cy="360040"/>
            </a:xfrm>
            <a:prstGeom prst="round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25" name="24 Rectángulo redondeado"/>
            <p:cNvSpPr/>
            <p:nvPr/>
          </p:nvSpPr>
          <p:spPr>
            <a:xfrm>
              <a:off x="7884368" y="3573016"/>
              <a:ext cx="360040" cy="360040"/>
            </a:xfrm>
            <a:prstGeom prst="round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26" name="25 CuadroTexto"/>
            <p:cNvSpPr txBox="1"/>
            <p:nvPr/>
          </p:nvSpPr>
          <p:spPr>
            <a:xfrm>
              <a:off x="683568" y="4211796"/>
              <a:ext cx="7992888" cy="369332"/>
            </a:xfrm>
            <a:prstGeom prst="rect">
              <a:avLst/>
            </a:prstGeom>
            <a:noFill/>
          </p:spPr>
          <p:txBody>
            <a:bodyPr wrap="square" rtlCol="0">
              <a:spAutoFit/>
            </a:bodyPr>
            <a:lstStyle/>
            <a:p>
              <a:r>
                <a:rPr lang="es-MX" b="1" dirty="0">
                  <a:solidFill>
                    <a:schemeClr val="bg1"/>
                  </a:solidFill>
                </a:rPr>
                <a:t> </a:t>
              </a:r>
              <a:r>
                <a:rPr lang="es-MX" b="1" dirty="0" smtClean="0">
                  <a:solidFill>
                    <a:schemeClr val="bg1"/>
                  </a:solidFill>
                </a:rPr>
                <a:t>        LEGEND	</a:t>
              </a:r>
              <a:r>
                <a:rPr lang="es-MX" b="1" dirty="0">
                  <a:solidFill>
                    <a:schemeClr val="bg1"/>
                  </a:solidFill>
                </a:rPr>
                <a:t>	 </a:t>
              </a:r>
              <a:r>
                <a:rPr lang="es-MX" b="1" dirty="0" smtClean="0">
                  <a:solidFill>
                    <a:schemeClr val="bg1"/>
                  </a:solidFill>
                </a:rPr>
                <a:t>             </a:t>
              </a:r>
              <a:r>
                <a:rPr lang="es-MX" b="1" dirty="0" smtClean="0">
                  <a:solidFill>
                    <a:schemeClr val="bg1"/>
                  </a:solidFill>
                </a:rPr>
                <a:t>		OVERALL	</a:t>
              </a:r>
              <a:r>
                <a:rPr lang="es-MX" b="1" dirty="0" smtClean="0">
                  <a:solidFill>
                    <a:schemeClr val="bg1"/>
                  </a:solidFill>
                </a:rPr>
                <a:t>		      DOWNLOAD REPORT</a:t>
              </a:r>
              <a:endParaRPr lang="es-MX" b="1" dirty="0">
                <a:solidFill>
                  <a:schemeClr val="bg1"/>
                </a:solidFill>
              </a:endParaRPr>
            </a:p>
          </p:txBody>
        </p:sp>
        <p:sp>
          <p:nvSpPr>
            <p:cNvPr id="27" name="26 Rectángulo redondeado"/>
            <p:cNvSpPr/>
            <p:nvPr/>
          </p:nvSpPr>
          <p:spPr>
            <a:xfrm>
              <a:off x="683568" y="4653136"/>
              <a:ext cx="2304256" cy="18002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bg1"/>
                </a:solidFill>
              </a:endParaRPr>
            </a:p>
          </p:txBody>
        </p:sp>
        <p:sp>
          <p:nvSpPr>
            <p:cNvPr id="29" name="28 Rectángulo redondeado"/>
            <p:cNvSpPr/>
            <p:nvPr/>
          </p:nvSpPr>
          <p:spPr>
            <a:xfrm>
              <a:off x="899616" y="4725144"/>
              <a:ext cx="216000" cy="216000"/>
            </a:xfrm>
            <a:prstGeom prst="round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30" name="29 Rectángulo redondeado"/>
            <p:cNvSpPr/>
            <p:nvPr/>
          </p:nvSpPr>
          <p:spPr>
            <a:xfrm>
              <a:off x="899616" y="5085184"/>
              <a:ext cx="216000" cy="216000"/>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31" name="30 Rectángulo redondeado"/>
            <p:cNvSpPr/>
            <p:nvPr/>
          </p:nvSpPr>
          <p:spPr>
            <a:xfrm>
              <a:off x="899616" y="5805264"/>
              <a:ext cx="216000" cy="216000"/>
            </a:xfrm>
            <a:prstGeom prst="round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32" name="31 Rectángulo redondeado"/>
            <p:cNvSpPr/>
            <p:nvPr/>
          </p:nvSpPr>
          <p:spPr>
            <a:xfrm>
              <a:off x="899616" y="5445224"/>
              <a:ext cx="216000" cy="216000"/>
            </a:xfrm>
            <a:prstGeom prst="round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33" name="32 Rectángulo redondeado"/>
            <p:cNvSpPr/>
            <p:nvPr/>
          </p:nvSpPr>
          <p:spPr>
            <a:xfrm>
              <a:off x="899616" y="6165304"/>
              <a:ext cx="216000" cy="216000"/>
            </a:xfrm>
            <a:prstGeom prst="round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35" name="34 CuadroTexto"/>
            <p:cNvSpPr txBox="1"/>
            <p:nvPr/>
          </p:nvSpPr>
          <p:spPr>
            <a:xfrm>
              <a:off x="1115616" y="4697849"/>
              <a:ext cx="1227211" cy="1708160"/>
            </a:xfrm>
            <a:prstGeom prst="rect">
              <a:avLst/>
            </a:prstGeom>
            <a:noFill/>
          </p:spPr>
          <p:txBody>
            <a:bodyPr wrap="none" rtlCol="0">
              <a:spAutoFit/>
            </a:bodyPr>
            <a:lstStyle/>
            <a:p>
              <a:pPr>
                <a:lnSpc>
                  <a:spcPct val="150000"/>
                </a:lnSpc>
              </a:pPr>
              <a:r>
                <a:rPr lang="es-MX" sz="1400" dirty="0" err="1" smtClean="0">
                  <a:solidFill>
                    <a:schemeClr val="bg1"/>
                  </a:solidFill>
                </a:rPr>
                <a:t>Significant</a:t>
              </a:r>
              <a:r>
                <a:rPr lang="es-MX" sz="1400" dirty="0" smtClean="0">
                  <a:solidFill>
                    <a:schemeClr val="bg1"/>
                  </a:solidFill>
                </a:rPr>
                <a:t> </a:t>
              </a:r>
              <a:r>
                <a:rPr lang="es-MX" sz="1400" dirty="0" err="1" smtClean="0">
                  <a:solidFill>
                    <a:schemeClr val="bg1"/>
                  </a:solidFill>
                </a:rPr>
                <a:t>increase</a:t>
              </a:r>
              <a:endParaRPr lang="es-MX" sz="1400" dirty="0" smtClean="0">
                <a:solidFill>
                  <a:schemeClr val="bg1"/>
                </a:solidFill>
              </a:endParaRPr>
            </a:p>
            <a:p>
              <a:pPr>
                <a:lnSpc>
                  <a:spcPct val="150000"/>
                </a:lnSpc>
              </a:pPr>
              <a:r>
                <a:rPr lang="es-MX" sz="1400" dirty="0" err="1" smtClean="0">
                  <a:solidFill>
                    <a:schemeClr val="bg1"/>
                  </a:solidFill>
                </a:rPr>
                <a:t>Increase</a:t>
              </a:r>
              <a:endParaRPr lang="es-MX" sz="1400" dirty="0" smtClean="0">
                <a:solidFill>
                  <a:schemeClr val="bg1"/>
                </a:solidFill>
              </a:endParaRPr>
            </a:p>
            <a:p>
              <a:pPr>
                <a:lnSpc>
                  <a:spcPct val="150000"/>
                </a:lnSpc>
              </a:pPr>
              <a:r>
                <a:rPr lang="es-MX" sz="1400" dirty="0" smtClean="0">
                  <a:solidFill>
                    <a:schemeClr val="bg1"/>
                  </a:solidFill>
                </a:rPr>
                <a:t>No </a:t>
              </a:r>
              <a:r>
                <a:rPr lang="es-MX" sz="1400" dirty="0" err="1" smtClean="0">
                  <a:solidFill>
                    <a:schemeClr val="bg1"/>
                  </a:solidFill>
                </a:rPr>
                <a:t>change</a:t>
              </a:r>
              <a:endParaRPr lang="es-MX" sz="1400" dirty="0" smtClean="0">
                <a:solidFill>
                  <a:schemeClr val="bg1"/>
                </a:solidFill>
              </a:endParaRPr>
            </a:p>
            <a:p>
              <a:pPr>
                <a:lnSpc>
                  <a:spcPct val="150000"/>
                </a:lnSpc>
              </a:pPr>
              <a:r>
                <a:rPr lang="es-MX" sz="1400" dirty="0" err="1" smtClean="0">
                  <a:solidFill>
                    <a:schemeClr val="bg1"/>
                  </a:solidFill>
                </a:rPr>
                <a:t>Decrease</a:t>
              </a:r>
              <a:endParaRPr lang="es-MX" sz="1400" dirty="0" smtClean="0">
                <a:solidFill>
                  <a:schemeClr val="bg1"/>
                </a:solidFill>
              </a:endParaRPr>
            </a:p>
            <a:p>
              <a:pPr>
                <a:lnSpc>
                  <a:spcPct val="150000"/>
                </a:lnSpc>
              </a:pPr>
              <a:r>
                <a:rPr lang="es-MX" sz="1400" dirty="0" err="1" smtClean="0">
                  <a:solidFill>
                    <a:schemeClr val="bg1"/>
                  </a:solidFill>
                </a:rPr>
                <a:t>Significant</a:t>
              </a:r>
              <a:r>
                <a:rPr lang="es-MX" sz="1400" dirty="0" smtClean="0">
                  <a:solidFill>
                    <a:schemeClr val="bg1"/>
                  </a:solidFill>
                </a:rPr>
                <a:t> </a:t>
              </a:r>
              <a:r>
                <a:rPr lang="es-MX" sz="1400" dirty="0" err="1" smtClean="0">
                  <a:solidFill>
                    <a:schemeClr val="bg1"/>
                  </a:solidFill>
                </a:rPr>
                <a:t>decrease</a:t>
              </a:r>
              <a:endParaRPr lang="es-MX" sz="1400" dirty="0">
                <a:solidFill>
                  <a:schemeClr val="bg1"/>
                </a:solidFill>
              </a:endParaRPr>
            </a:p>
          </p:txBody>
        </p:sp>
        <p:sp>
          <p:nvSpPr>
            <p:cNvPr id="36" name="35 Botón de acción: Documento">
              <a:hlinkClick r:id="" action="ppaction://noaction" highlightClick="1"/>
            </p:cNvPr>
            <p:cNvSpPr/>
            <p:nvPr/>
          </p:nvSpPr>
          <p:spPr>
            <a:xfrm>
              <a:off x="6588224" y="4797152"/>
              <a:ext cx="1872208" cy="1368152"/>
            </a:xfrm>
            <a:prstGeom prst="actionButtonDocumen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39" name="38 Arco de bloque"/>
            <p:cNvSpPr/>
            <p:nvPr/>
          </p:nvSpPr>
          <p:spPr>
            <a:xfrm>
              <a:off x="3851920" y="4869328"/>
              <a:ext cx="1512000" cy="1512000"/>
            </a:xfrm>
            <a:prstGeom prst="blockArc">
              <a:avLst>
                <a:gd name="adj1" fmla="val 10155389"/>
                <a:gd name="adj2" fmla="val 17006793"/>
                <a:gd name="adj3" fmla="val 23496"/>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40" name="39 Arco de bloque"/>
            <p:cNvSpPr/>
            <p:nvPr/>
          </p:nvSpPr>
          <p:spPr>
            <a:xfrm>
              <a:off x="3851920" y="4869160"/>
              <a:ext cx="1512000" cy="1512000"/>
            </a:xfrm>
            <a:prstGeom prst="blockArc">
              <a:avLst>
                <a:gd name="adj1" fmla="val 17179818"/>
                <a:gd name="adj2" fmla="val 3319794"/>
                <a:gd name="adj3" fmla="val 23480"/>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41" name="40 Arco de bloque"/>
            <p:cNvSpPr/>
            <p:nvPr/>
          </p:nvSpPr>
          <p:spPr>
            <a:xfrm>
              <a:off x="3851920" y="4869160"/>
              <a:ext cx="1512000" cy="1512000"/>
            </a:xfrm>
            <a:prstGeom prst="blockArc">
              <a:avLst>
                <a:gd name="adj1" fmla="val 3423470"/>
                <a:gd name="adj2" fmla="val 10165535"/>
                <a:gd name="adj3" fmla="val 22987"/>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42" name="41 CuadroTexto"/>
            <p:cNvSpPr txBox="1"/>
            <p:nvPr/>
          </p:nvSpPr>
          <p:spPr>
            <a:xfrm>
              <a:off x="4186818" y="4971816"/>
              <a:ext cx="1728192" cy="1477328"/>
            </a:xfrm>
            <a:prstGeom prst="rect">
              <a:avLst/>
            </a:prstGeom>
            <a:noFill/>
          </p:spPr>
          <p:txBody>
            <a:bodyPr wrap="square" rtlCol="0">
              <a:spAutoFit/>
            </a:bodyPr>
            <a:lstStyle/>
            <a:p>
              <a:r>
                <a:rPr lang="es-MX" b="1" dirty="0" smtClean="0">
                  <a:solidFill>
                    <a:schemeClr val="bg1"/>
                  </a:solidFill>
                </a:rPr>
                <a:t>B	</a:t>
              </a:r>
              <a:r>
                <a:rPr lang="es-MX" b="1" dirty="0" smtClean="0">
                  <a:solidFill>
                    <a:schemeClr val="bg1"/>
                  </a:solidFill>
                </a:rPr>
                <a:t>SE</a:t>
              </a:r>
            </a:p>
            <a:p>
              <a:endParaRPr lang="es-MX" b="1" dirty="0" smtClean="0">
                <a:solidFill>
                  <a:schemeClr val="bg1"/>
                </a:solidFill>
              </a:endParaRPr>
            </a:p>
            <a:p>
              <a:endParaRPr lang="es-MX" b="1" dirty="0">
                <a:solidFill>
                  <a:schemeClr val="bg1"/>
                </a:solidFill>
              </a:endParaRPr>
            </a:p>
            <a:p>
              <a:endParaRPr lang="es-MX" b="1" dirty="0" smtClean="0">
                <a:solidFill>
                  <a:schemeClr val="bg1"/>
                </a:solidFill>
              </a:endParaRPr>
            </a:p>
            <a:p>
              <a:r>
                <a:rPr lang="es-MX" b="1" dirty="0" smtClean="0">
                  <a:solidFill>
                    <a:schemeClr val="bg1"/>
                  </a:solidFill>
                </a:rPr>
                <a:t>    G</a:t>
              </a:r>
              <a:endParaRPr lang="es-MX" b="1" dirty="0">
                <a:solidFill>
                  <a:schemeClr val="bg1"/>
                </a:solidFill>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3 Rectángulo redondeado"/>
          <p:cNvSpPr/>
          <p:nvPr/>
        </p:nvSpPr>
        <p:spPr>
          <a:xfrm>
            <a:off x="47328" y="116632"/>
            <a:ext cx="6144683" cy="6660000"/>
          </a:xfrm>
          <a:prstGeom prst="roundRect">
            <a:avLst>
              <a:gd name="adj" fmla="val 780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5" name="4 Rectángulo redondeado"/>
          <p:cNvSpPr/>
          <p:nvPr/>
        </p:nvSpPr>
        <p:spPr>
          <a:xfrm>
            <a:off x="239350" y="3302867"/>
            <a:ext cx="5749461" cy="3312368"/>
          </a:xfrm>
          <a:prstGeom prst="roundRect">
            <a:avLst>
              <a:gd name="adj" fmla="val 780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bg1"/>
              </a:solidFill>
            </a:endParaRPr>
          </a:p>
        </p:txBody>
      </p:sp>
      <p:sp>
        <p:nvSpPr>
          <p:cNvPr id="8" name="7 CuadroTexto"/>
          <p:cNvSpPr txBox="1"/>
          <p:nvPr/>
        </p:nvSpPr>
        <p:spPr>
          <a:xfrm>
            <a:off x="719404" y="260648"/>
            <a:ext cx="3850285" cy="369332"/>
          </a:xfrm>
          <a:prstGeom prst="rect">
            <a:avLst/>
          </a:prstGeom>
          <a:noFill/>
        </p:spPr>
        <p:txBody>
          <a:bodyPr wrap="none" rtlCol="0">
            <a:spAutoFit/>
          </a:bodyPr>
          <a:lstStyle/>
          <a:p>
            <a:r>
              <a:rPr lang="es-MX" b="1" dirty="0" smtClean="0">
                <a:solidFill>
                  <a:schemeClr val="bg1"/>
                </a:solidFill>
              </a:rPr>
              <a:t>NICE, FANCY, TURFEFFECTY TITLE HERE</a:t>
            </a:r>
            <a:endParaRPr lang="es-MX" b="1" dirty="0">
              <a:solidFill>
                <a:schemeClr val="bg1"/>
              </a:solidFill>
            </a:endParaRPr>
          </a:p>
        </p:txBody>
      </p:sp>
      <p:sp>
        <p:nvSpPr>
          <p:cNvPr id="9" name="8 CuadroTexto"/>
          <p:cNvSpPr txBox="1"/>
          <p:nvPr/>
        </p:nvSpPr>
        <p:spPr>
          <a:xfrm>
            <a:off x="335361" y="3366491"/>
            <a:ext cx="2246641" cy="369332"/>
          </a:xfrm>
          <a:prstGeom prst="rect">
            <a:avLst/>
          </a:prstGeom>
          <a:noFill/>
        </p:spPr>
        <p:txBody>
          <a:bodyPr wrap="none" rtlCol="0">
            <a:spAutoFit/>
          </a:bodyPr>
          <a:lstStyle/>
          <a:p>
            <a:r>
              <a:rPr lang="es-MX" b="1" dirty="0" err="1" smtClean="0">
                <a:solidFill>
                  <a:schemeClr val="bg1"/>
                </a:solidFill>
              </a:rPr>
              <a:t>Biophysical</a:t>
            </a:r>
            <a:r>
              <a:rPr lang="es-MX" b="1" dirty="0" smtClean="0">
                <a:solidFill>
                  <a:schemeClr val="bg1"/>
                </a:solidFill>
              </a:rPr>
              <a:t> </a:t>
            </a:r>
            <a:r>
              <a:rPr lang="es-MX" b="1" dirty="0" err="1" smtClean="0">
                <a:solidFill>
                  <a:schemeClr val="bg1"/>
                </a:solidFill>
              </a:rPr>
              <a:t>indicators</a:t>
            </a:r>
            <a:endParaRPr lang="es-MX" b="1" dirty="0">
              <a:solidFill>
                <a:schemeClr val="bg1"/>
              </a:solidFill>
            </a:endParaRPr>
          </a:p>
        </p:txBody>
      </p:sp>
      <p:graphicFrame>
        <p:nvGraphicFramePr>
          <p:cNvPr id="10" name="9 Tabla"/>
          <p:cNvGraphicFramePr>
            <a:graphicFrameLocks noGrp="1"/>
          </p:cNvGraphicFramePr>
          <p:nvPr/>
        </p:nvGraphicFramePr>
        <p:xfrm>
          <a:off x="527383" y="3863156"/>
          <a:ext cx="5184576" cy="2806205"/>
        </p:xfrm>
        <a:graphic>
          <a:graphicData uri="http://schemas.openxmlformats.org/drawingml/2006/table">
            <a:tbl>
              <a:tblPr firstRow="1" bandRow="1">
                <a:tableStyleId>{5C22544A-7EE6-4342-B048-85BDC9FD1C3A}</a:tableStyleId>
              </a:tblPr>
              <a:tblGrid>
                <a:gridCol w="1536169"/>
                <a:gridCol w="1920215"/>
                <a:gridCol w="1728192"/>
              </a:tblGrid>
              <a:tr h="311635">
                <a:tc>
                  <a:txBody>
                    <a:bodyPr/>
                    <a:lstStyle/>
                    <a:p>
                      <a:r>
                        <a:rPr lang="es-MX" dirty="0" err="1" smtClean="0">
                          <a:solidFill>
                            <a:schemeClr val="bg1"/>
                          </a:solidFill>
                        </a:rPr>
                        <a:t>Indicator</a:t>
                      </a:r>
                      <a:endParaRPr lang="es-MX" dirty="0">
                        <a:solidFill>
                          <a:schemeClr val="bg1"/>
                        </a:solidFill>
                      </a:endParaRPr>
                    </a:p>
                  </a:txBody>
                  <a:tcPr marL="121920" marR="121920">
                    <a:noFill/>
                  </a:tcPr>
                </a:tc>
                <a:tc>
                  <a:txBody>
                    <a:bodyPr/>
                    <a:lstStyle/>
                    <a:p>
                      <a:r>
                        <a:rPr lang="es-MX" dirty="0" smtClean="0">
                          <a:solidFill>
                            <a:schemeClr val="bg1"/>
                          </a:solidFill>
                        </a:rPr>
                        <a:t>DID</a:t>
                      </a:r>
                      <a:r>
                        <a:rPr lang="es-MX" baseline="0" dirty="0" smtClean="0">
                          <a:solidFill>
                            <a:schemeClr val="bg1"/>
                          </a:solidFill>
                        </a:rPr>
                        <a:t> </a:t>
                      </a:r>
                      <a:r>
                        <a:rPr lang="es-MX" baseline="0" dirty="0" err="1" smtClean="0">
                          <a:solidFill>
                            <a:schemeClr val="bg1"/>
                          </a:solidFill>
                        </a:rPr>
                        <a:t>estimate</a:t>
                      </a:r>
                      <a:endParaRPr lang="es-MX" dirty="0">
                        <a:solidFill>
                          <a:schemeClr val="bg1"/>
                        </a:solidFill>
                      </a:endParaRPr>
                    </a:p>
                  </a:txBody>
                  <a:tcPr marL="121920" marR="121920">
                    <a:noFill/>
                  </a:tcPr>
                </a:tc>
                <a:tc>
                  <a:txBody>
                    <a:bodyPr/>
                    <a:lstStyle/>
                    <a:p>
                      <a:r>
                        <a:rPr lang="es-MX" dirty="0" err="1" smtClean="0">
                          <a:solidFill>
                            <a:schemeClr val="bg1"/>
                          </a:solidFill>
                        </a:rPr>
                        <a:t>Graph</a:t>
                      </a:r>
                      <a:endParaRPr lang="es-MX" dirty="0">
                        <a:solidFill>
                          <a:schemeClr val="bg1"/>
                        </a:solidFill>
                      </a:endParaRPr>
                    </a:p>
                  </a:txBody>
                  <a:tcPr marL="121920" marR="121920">
                    <a:noFill/>
                  </a:tcPr>
                </a:tc>
              </a:tr>
              <a:tr h="746115">
                <a:tc>
                  <a:txBody>
                    <a:bodyPr/>
                    <a:lstStyle/>
                    <a:p>
                      <a:r>
                        <a:rPr lang="es-MX" sz="1400" dirty="0" err="1" smtClean="0">
                          <a:solidFill>
                            <a:schemeClr val="bg1"/>
                          </a:solidFill>
                        </a:rPr>
                        <a:t>Richness</a:t>
                      </a:r>
                      <a:endParaRPr lang="es-MX" sz="1400" dirty="0">
                        <a:solidFill>
                          <a:schemeClr val="bg1"/>
                        </a:solidFill>
                      </a:endParaRPr>
                    </a:p>
                  </a:txBody>
                  <a:tcPr marL="121920" marR="121920">
                    <a:noFill/>
                  </a:tcPr>
                </a:tc>
                <a:tc>
                  <a:txBody>
                    <a:bodyPr/>
                    <a:lstStyle/>
                    <a:p>
                      <a:r>
                        <a:rPr lang="es-MX" sz="1400" b="1" dirty="0" smtClean="0">
                          <a:solidFill>
                            <a:schemeClr val="bg1"/>
                          </a:solidFill>
                        </a:rPr>
                        <a:t>+ </a:t>
                      </a:r>
                      <a:r>
                        <a:rPr lang="es-MX" sz="1400" b="0" dirty="0" smtClean="0">
                          <a:solidFill>
                            <a:schemeClr val="bg1"/>
                          </a:solidFill>
                        </a:rPr>
                        <a:t>3.56 (p = 0.23)</a:t>
                      </a:r>
                      <a:endParaRPr lang="es-MX" sz="1400" b="1" dirty="0">
                        <a:solidFill>
                          <a:schemeClr val="bg1"/>
                        </a:solidFill>
                      </a:endParaRPr>
                    </a:p>
                  </a:txBody>
                  <a:tcPr marL="121920" marR="121920">
                    <a:noFill/>
                  </a:tcPr>
                </a:tc>
                <a:tc>
                  <a:txBody>
                    <a:bodyPr/>
                    <a:lstStyle/>
                    <a:p>
                      <a:endParaRPr lang="es-MX" sz="1400" dirty="0">
                        <a:solidFill>
                          <a:schemeClr val="bg1"/>
                        </a:solidFill>
                      </a:endParaRPr>
                    </a:p>
                  </a:txBody>
                  <a:tcPr marL="121920" marR="121920">
                    <a:noFill/>
                  </a:tcPr>
                </a:tc>
              </a:tr>
              <a:tr h="847165">
                <a:tc>
                  <a:txBody>
                    <a:bodyPr/>
                    <a:lstStyle/>
                    <a:p>
                      <a:r>
                        <a:rPr lang="es-MX" sz="1400" dirty="0" err="1" smtClean="0">
                          <a:solidFill>
                            <a:schemeClr val="bg1"/>
                          </a:solidFill>
                        </a:rPr>
                        <a:t>Density</a:t>
                      </a:r>
                      <a:endParaRPr lang="es-MX" sz="1400" dirty="0">
                        <a:solidFill>
                          <a:schemeClr val="bg1"/>
                        </a:solidFill>
                      </a:endParaRPr>
                    </a:p>
                  </a:txBody>
                  <a:tcPr marL="121920" marR="121920">
                    <a:noFill/>
                  </a:tcPr>
                </a:tc>
                <a:tc>
                  <a:txBody>
                    <a:bodyPr/>
                    <a:lstStyle/>
                    <a:p>
                      <a:r>
                        <a:rPr lang="es-MX" sz="1400" b="1" dirty="0" smtClean="0">
                          <a:solidFill>
                            <a:schemeClr val="bg1"/>
                          </a:solidFill>
                        </a:rPr>
                        <a:t>-</a:t>
                      </a:r>
                      <a:r>
                        <a:rPr lang="es-MX" sz="1400" b="0" baseline="0" dirty="0" smtClean="0">
                          <a:solidFill>
                            <a:schemeClr val="bg1"/>
                          </a:solidFill>
                        </a:rPr>
                        <a:t> 2.1 (p = 0.01)</a:t>
                      </a:r>
                      <a:endParaRPr lang="es-MX" sz="1400" b="1" dirty="0">
                        <a:solidFill>
                          <a:schemeClr val="bg1"/>
                        </a:solidFill>
                      </a:endParaRPr>
                    </a:p>
                  </a:txBody>
                  <a:tcPr marL="121920" marR="121920">
                    <a:noFill/>
                  </a:tcPr>
                </a:tc>
                <a:tc>
                  <a:txBody>
                    <a:bodyPr/>
                    <a:lstStyle/>
                    <a:p>
                      <a:endParaRPr lang="es-MX" sz="1400" dirty="0">
                        <a:solidFill>
                          <a:schemeClr val="bg1"/>
                        </a:solidFill>
                      </a:endParaRPr>
                    </a:p>
                  </a:txBody>
                  <a:tcPr marL="121920" marR="121920">
                    <a:noFill/>
                  </a:tcPr>
                </a:tc>
              </a:tr>
              <a:tr h="847165">
                <a:tc>
                  <a:txBody>
                    <a:bodyPr/>
                    <a:lstStyle/>
                    <a:p>
                      <a:r>
                        <a:rPr lang="es-MX" sz="1400" dirty="0" err="1" smtClean="0">
                          <a:solidFill>
                            <a:schemeClr val="bg1"/>
                          </a:solidFill>
                        </a:rPr>
                        <a:t>Biomass</a:t>
                      </a:r>
                      <a:endParaRPr lang="es-MX" sz="1400" dirty="0">
                        <a:solidFill>
                          <a:schemeClr val="bg1"/>
                        </a:solidFill>
                      </a:endParaRPr>
                    </a:p>
                  </a:txBody>
                  <a:tcPr marL="121920" marR="121920">
                    <a:noFill/>
                  </a:tcPr>
                </a:tc>
                <a:tc>
                  <a:txBody>
                    <a:bodyPr/>
                    <a:lstStyle/>
                    <a:p>
                      <a:r>
                        <a:rPr lang="es-MX" sz="1400" b="1" dirty="0" smtClean="0">
                          <a:solidFill>
                            <a:schemeClr val="bg1"/>
                          </a:solidFill>
                        </a:rPr>
                        <a:t>+</a:t>
                      </a:r>
                      <a:r>
                        <a:rPr lang="es-MX" sz="1400" b="1" baseline="0" dirty="0" smtClean="0">
                          <a:solidFill>
                            <a:schemeClr val="bg1"/>
                          </a:solidFill>
                        </a:rPr>
                        <a:t> </a:t>
                      </a:r>
                      <a:r>
                        <a:rPr lang="es-MX" sz="1400" b="0" baseline="0" dirty="0" smtClean="0">
                          <a:solidFill>
                            <a:schemeClr val="bg1"/>
                          </a:solidFill>
                        </a:rPr>
                        <a:t>0.01 (p = .99)</a:t>
                      </a:r>
                      <a:endParaRPr lang="es-MX" sz="1400" b="1" dirty="0">
                        <a:solidFill>
                          <a:schemeClr val="bg1"/>
                        </a:solidFill>
                      </a:endParaRPr>
                    </a:p>
                  </a:txBody>
                  <a:tcPr marL="121920" marR="121920">
                    <a:noFill/>
                  </a:tcPr>
                </a:tc>
                <a:tc>
                  <a:txBody>
                    <a:bodyPr/>
                    <a:lstStyle/>
                    <a:p>
                      <a:endParaRPr lang="es-MX" sz="1400" dirty="0">
                        <a:solidFill>
                          <a:schemeClr val="bg1"/>
                        </a:solidFill>
                      </a:endParaRPr>
                    </a:p>
                  </a:txBody>
                  <a:tcPr marL="121920" marR="121920">
                    <a:noFill/>
                  </a:tcPr>
                </a:tc>
              </a:tr>
            </a:tbl>
          </a:graphicData>
        </a:graphic>
      </p:graphicFrame>
      <p:sp>
        <p:nvSpPr>
          <p:cNvPr id="11" name="10 Rectángulo redondeado"/>
          <p:cNvSpPr/>
          <p:nvPr/>
        </p:nvSpPr>
        <p:spPr>
          <a:xfrm>
            <a:off x="239350" y="692696"/>
            <a:ext cx="5749461" cy="2484000"/>
          </a:xfrm>
          <a:prstGeom prst="roundRect">
            <a:avLst>
              <a:gd name="adj" fmla="val 780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bg1"/>
              </a:solidFill>
            </a:endParaRPr>
          </a:p>
        </p:txBody>
      </p:sp>
      <p:sp>
        <p:nvSpPr>
          <p:cNvPr id="12" name="11 CuadroTexto"/>
          <p:cNvSpPr txBox="1"/>
          <p:nvPr/>
        </p:nvSpPr>
        <p:spPr>
          <a:xfrm>
            <a:off x="239349" y="692696"/>
            <a:ext cx="2177904" cy="369332"/>
          </a:xfrm>
          <a:prstGeom prst="rect">
            <a:avLst/>
          </a:prstGeom>
          <a:noFill/>
        </p:spPr>
        <p:txBody>
          <a:bodyPr wrap="none" rtlCol="0">
            <a:spAutoFit/>
          </a:bodyPr>
          <a:lstStyle/>
          <a:p>
            <a:r>
              <a:rPr lang="es-MX" b="1" dirty="0" err="1" smtClean="0">
                <a:solidFill>
                  <a:schemeClr val="bg1"/>
                </a:solidFill>
              </a:rPr>
              <a:t>Description</a:t>
            </a:r>
            <a:r>
              <a:rPr lang="es-MX" b="1" dirty="0" smtClean="0">
                <a:solidFill>
                  <a:schemeClr val="bg1"/>
                </a:solidFill>
              </a:rPr>
              <a:t> of inputs</a:t>
            </a:r>
            <a:endParaRPr lang="es-MX" b="1" dirty="0">
              <a:solidFill>
                <a:schemeClr val="bg1"/>
              </a:solidFill>
            </a:endParaRPr>
          </a:p>
        </p:txBody>
      </p:sp>
      <p:sp>
        <p:nvSpPr>
          <p:cNvPr id="13" name="12 CuadroTexto"/>
          <p:cNvSpPr txBox="1"/>
          <p:nvPr/>
        </p:nvSpPr>
        <p:spPr>
          <a:xfrm>
            <a:off x="239349" y="963886"/>
            <a:ext cx="5568619" cy="1815882"/>
          </a:xfrm>
          <a:prstGeom prst="rect">
            <a:avLst/>
          </a:prstGeom>
          <a:noFill/>
        </p:spPr>
        <p:txBody>
          <a:bodyPr wrap="square" rtlCol="0">
            <a:spAutoFit/>
          </a:bodyPr>
          <a:lstStyle/>
          <a:p>
            <a:pPr algn="just"/>
            <a:r>
              <a:rPr lang="es-MX" sz="1400" dirty="0" err="1" smtClean="0">
                <a:solidFill>
                  <a:schemeClr val="bg1"/>
                </a:solidFill>
              </a:rPr>
              <a:t>The</a:t>
            </a:r>
            <a:r>
              <a:rPr lang="es-MX" sz="1400" dirty="0" smtClean="0">
                <a:solidFill>
                  <a:schemeClr val="bg1"/>
                </a:solidFill>
              </a:rPr>
              <a:t> </a:t>
            </a:r>
            <a:r>
              <a:rPr lang="es-MX" sz="1400" dirty="0" err="1" smtClean="0">
                <a:solidFill>
                  <a:schemeClr val="bg1"/>
                </a:solidFill>
              </a:rPr>
              <a:t>analysis</a:t>
            </a:r>
            <a:r>
              <a:rPr lang="es-MX" sz="1400" dirty="0" smtClean="0">
                <a:solidFill>
                  <a:schemeClr val="bg1"/>
                </a:solidFill>
              </a:rPr>
              <a:t> </a:t>
            </a:r>
            <a:r>
              <a:rPr lang="es-MX" sz="1400" dirty="0" err="1" smtClean="0">
                <a:solidFill>
                  <a:schemeClr val="bg1"/>
                </a:solidFill>
              </a:rPr>
              <a:t>was</a:t>
            </a:r>
            <a:r>
              <a:rPr lang="es-MX" sz="1400" dirty="0" smtClean="0">
                <a:solidFill>
                  <a:schemeClr val="bg1"/>
                </a:solidFill>
              </a:rPr>
              <a:t> </a:t>
            </a:r>
            <a:r>
              <a:rPr lang="es-MX" sz="1400" dirty="0" err="1" smtClean="0">
                <a:solidFill>
                  <a:schemeClr val="bg1"/>
                </a:solidFill>
              </a:rPr>
              <a:t>performed</a:t>
            </a:r>
            <a:r>
              <a:rPr lang="es-MX" sz="1400" dirty="0" smtClean="0">
                <a:solidFill>
                  <a:schemeClr val="bg1"/>
                </a:solidFill>
              </a:rPr>
              <a:t> </a:t>
            </a:r>
            <a:r>
              <a:rPr lang="es-MX" sz="1400" dirty="0" err="1" smtClean="0">
                <a:solidFill>
                  <a:schemeClr val="bg1"/>
                </a:solidFill>
              </a:rPr>
              <a:t>for</a:t>
            </a:r>
            <a:r>
              <a:rPr lang="es-MX" sz="1400" dirty="0" smtClean="0">
                <a:solidFill>
                  <a:schemeClr val="bg1"/>
                </a:solidFill>
              </a:rPr>
              <a:t> </a:t>
            </a:r>
            <a:r>
              <a:rPr lang="es-MX" sz="1400" dirty="0" err="1" smtClean="0">
                <a:solidFill>
                  <a:schemeClr val="bg1"/>
                </a:solidFill>
              </a:rPr>
              <a:t>community</a:t>
            </a:r>
            <a:r>
              <a:rPr lang="es-MX" sz="1400" dirty="0" smtClean="0">
                <a:solidFill>
                  <a:schemeClr val="bg1"/>
                </a:solidFill>
              </a:rPr>
              <a:t> XXXXX, </a:t>
            </a:r>
            <a:r>
              <a:rPr lang="es-MX" sz="1400" dirty="0" err="1" smtClean="0">
                <a:solidFill>
                  <a:schemeClr val="bg1"/>
                </a:solidFill>
              </a:rPr>
              <a:t>using</a:t>
            </a:r>
            <a:r>
              <a:rPr lang="es-MX" sz="1400" dirty="0" smtClean="0">
                <a:solidFill>
                  <a:schemeClr val="bg1"/>
                </a:solidFill>
              </a:rPr>
              <a:t> XXXX as </a:t>
            </a:r>
            <a:r>
              <a:rPr lang="es-MX" sz="1400" dirty="0" err="1" smtClean="0">
                <a:solidFill>
                  <a:schemeClr val="bg1"/>
                </a:solidFill>
              </a:rPr>
              <a:t>year</a:t>
            </a:r>
            <a:r>
              <a:rPr lang="es-MX" sz="1400" dirty="0" smtClean="0">
                <a:solidFill>
                  <a:schemeClr val="bg1"/>
                </a:solidFill>
              </a:rPr>
              <a:t> of </a:t>
            </a:r>
            <a:r>
              <a:rPr lang="es-MX" sz="1400" dirty="0" err="1" smtClean="0">
                <a:solidFill>
                  <a:schemeClr val="bg1"/>
                </a:solidFill>
              </a:rPr>
              <a:t>implementation</a:t>
            </a:r>
            <a:r>
              <a:rPr lang="es-MX" sz="1400" dirty="0" smtClean="0">
                <a:solidFill>
                  <a:schemeClr val="bg1"/>
                </a:solidFill>
              </a:rPr>
              <a:t> and XXXX as </a:t>
            </a:r>
            <a:r>
              <a:rPr lang="es-MX" sz="1400" dirty="0" err="1" smtClean="0">
                <a:solidFill>
                  <a:schemeClr val="bg1"/>
                </a:solidFill>
              </a:rPr>
              <a:t>year</a:t>
            </a:r>
            <a:r>
              <a:rPr lang="es-MX" sz="1400" dirty="0" smtClean="0">
                <a:solidFill>
                  <a:schemeClr val="bg1"/>
                </a:solidFill>
              </a:rPr>
              <a:t> of </a:t>
            </a:r>
            <a:r>
              <a:rPr lang="es-MX" sz="1400" dirty="0" err="1" smtClean="0">
                <a:solidFill>
                  <a:schemeClr val="bg1"/>
                </a:solidFill>
              </a:rPr>
              <a:t>interest</a:t>
            </a:r>
            <a:r>
              <a:rPr lang="es-MX" sz="1400" dirty="0" smtClean="0">
                <a:solidFill>
                  <a:schemeClr val="bg1"/>
                </a:solidFill>
              </a:rPr>
              <a:t>. </a:t>
            </a:r>
            <a:r>
              <a:rPr lang="es-MX" sz="1400" dirty="0" err="1" smtClean="0">
                <a:solidFill>
                  <a:schemeClr val="bg1"/>
                </a:solidFill>
              </a:rPr>
              <a:t>The</a:t>
            </a:r>
            <a:r>
              <a:rPr lang="es-MX" sz="1400" dirty="0" smtClean="0">
                <a:solidFill>
                  <a:schemeClr val="bg1"/>
                </a:solidFill>
              </a:rPr>
              <a:t> </a:t>
            </a:r>
            <a:r>
              <a:rPr lang="es-MX" sz="1400" dirty="0" err="1" smtClean="0">
                <a:solidFill>
                  <a:schemeClr val="bg1"/>
                </a:solidFill>
              </a:rPr>
              <a:t>stated</a:t>
            </a:r>
            <a:r>
              <a:rPr lang="es-MX" sz="1400" dirty="0" smtClean="0">
                <a:solidFill>
                  <a:schemeClr val="bg1"/>
                </a:solidFill>
              </a:rPr>
              <a:t> </a:t>
            </a:r>
            <a:r>
              <a:rPr lang="es-MX" sz="1400" dirty="0" err="1" smtClean="0">
                <a:solidFill>
                  <a:schemeClr val="bg1"/>
                </a:solidFill>
              </a:rPr>
              <a:t>objective</a:t>
            </a:r>
            <a:r>
              <a:rPr lang="es-MX" sz="1400" dirty="0" smtClean="0">
                <a:solidFill>
                  <a:schemeClr val="bg1"/>
                </a:solidFill>
              </a:rPr>
              <a:t> </a:t>
            </a:r>
            <a:r>
              <a:rPr lang="es-MX" sz="1400" dirty="0" err="1" smtClean="0">
                <a:solidFill>
                  <a:schemeClr val="bg1"/>
                </a:solidFill>
              </a:rPr>
              <a:t>was</a:t>
            </a:r>
            <a:r>
              <a:rPr lang="es-MX" sz="1400" dirty="0">
                <a:solidFill>
                  <a:schemeClr val="bg1"/>
                </a:solidFill>
              </a:rPr>
              <a:t> </a:t>
            </a:r>
            <a:r>
              <a:rPr lang="es-MX" sz="1400" dirty="0" smtClean="0">
                <a:solidFill>
                  <a:schemeClr val="bg1"/>
                </a:solidFill>
              </a:rPr>
              <a:t>XXXXXXXXXX,. </a:t>
            </a:r>
            <a:r>
              <a:rPr lang="es-MX" sz="1400" dirty="0" err="1" smtClean="0">
                <a:solidFill>
                  <a:schemeClr val="bg1"/>
                </a:solidFill>
              </a:rPr>
              <a:t>The</a:t>
            </a:r>
            <a:r>
              <a:rPr lang="es-MX" sz="1400" dirty="0" smtClean="0">
                <a:solidFill>
                  <a:schemeClr val="bg1"/>
                </a:solidFill>
              </a:rPr>
              <a:t> </a:t>
            </a:r>
            <a:r>
              <a:rPr lang="es-MX" sz="1400" dirty="0" err="1" smtClean="0">
                <a:solidFill>
                  <a:schemeClr val="bg1"/>
                </a:solidFill>
              </a:rPr>
              <a:t>analysis</a:t>
            </a:r>
            <a:r>
              <a:rPr lang="es-MX" sz="1400" dirty="0" smtClean="0">
                <a:solidFill>
                  <a:schemeClr val="bg1"/>
                </a:solidFill>
              </a:rPr>
              <a:t> </a:t>
            </a:r>
            <a:r>
              <a:rPr lang="es-MX" sz="1400" dirty="0" err="1" smtClean="0">
                <a:solidFill>
                  <a:schemeClr val="bg1"/>
                </a:solidFill>
              </a:rPr>
              <a:t>used</a:t>
            </a:r>
            <a:r>
              <a:rPr lang="es-MX" sz="1400" dirty="0" smtClean="0">
                <a:solidFill>
                  <a:schemeClr val="bg1"/>
                </a:solidFill>
              </a:rPr>
              <a:t> a total of XX </a:t>
            </a:r>
            <a:r>
              <a:rPr lang="es-MX" sz="1400" dirty="0" err="1" smtClean="0">
                <a:solidFill>
                  <a:schemeClr val="bg1"/>
                </a:solidFill>
              </a:rPr>
              <a:t>indicators</a:t>
            </a:r>
            <a:r>
              <a:rPr lang="es-MX" sz="1400" dirty="0" smtClean="0">
                <a:solidFill>
                  <a:schemeClr val="bg1"/>
                </a:solidFill>
              </a:rPr>
              <a:t>, </a:t>
            </a:r>
            <a:r>
              <a:rPr lang="es-MX" sz="1400" dirty="0" err="1" smtClean="0">
                <a:solidFill>
                  <a:schemeClr val="bg1"/>
                </a:solidFill>
              </a:rPr>
              <a:t>divided</a:t>
            </a:r>
            <a:r>
              <a:rPr lang="es-MX" sz="1400" dirty="0" smtClean="0">
                <a:solidFill>
                  <a:schemeClr val="bg1"/>
                </a:solidFill>
              </a:rPr>
              <a:t> as XX in </a:t>
            </a:r>
            <a:r>
              <a:rPr lang="es-MX" sz="1400" dirty="0" err="1" smtClean="0">
                <a:solidFill>
                  <a:schemeClr val="bg1"/>
                </a:solidFill>
              </a:rPr>
              <a:t>Biophys</a:t>
            </a:r>
            <a:r>
              <a:rPr lang="es-MX" sz="1400" dirty="0" smtClean="0">
                <a:solidFill>
                  <a:schemeClr val="bg1"/>
                </a:solidFill>
              </a:rPr>
              <a:t>, XX in </a:t>
            </a:r>
            <a:r>
              <a:rPr lang="es-MX" sz="1400" dirty="0" err="1" smtClean="0">
                <a:solidFill>
                  <a:schemeClr val="bg1"/>
                </a:solidFill>
              </a:rPr>
              <a:t>SocioEco</a:t>
            </a:r>
            <a:r>
              <a:rPr lang="es-MX" sz="1400" dirty="0" smtClean="0">
                <a:solidFill>
                  <a:schemeClr val="bg1"/>
                </a:solidFill>
              </a:rPr>
              <a:t>, and XX in </a:t>
            </a:r>
            <a:r>
              <a:rPr lang="es-MX" sz="1400" dirty="0" err="1" smtClean="0">
                <a:solidFill>
                  <a:schemeClr val="bg1"/>
                </a:solidFill>
              </a:rPr>
              <a:t>Governance</a:t>
            </a:r>
            <a:r>
              <a:rPr lang="es-MX" sz="1400" dirty="0" smtClean="0">
                <a:solidFill>
                  <a:schemeClr val="bg1"/>
                </a:solidFill>
              </a:rPr>
              <a:t>.</a:t>
            </a:r>
          </a:p>
          <a:p>
            <a:pPr algn="just"/>
            <a:endParaRPr lang="es-MX" sz="1400" dirty="0">
              <a:solidFill>
                <a:schemeClr val="bg1"/>
              </a:solidFill>
            </a:endParaRPr>
          </a:p>
          <a:p>
            <a:pPr algn="just"/>
            <a:endParaRPr lang="es-MX" sz="1400" dirty="0">
              <a:solidFill>
                <a:schemeClr val="bg1"/>
              </a:solidFill>
            </a:endParaRPr>
          </a:p>
          <a:p>
            <a:pPr algn="just"/>
            <a:r>
              <a:rPr lang="es-MX" sz="1400" dirty="0" err="1" smtClean="0">
                <a:solidFill>
                  <a:schemeClr val="bg1"/>
                </a:solidFill>
              </a:rPr>
              <a:t>Read</a:t>
            </a:r>
            <a:r>
              <a:rPr lang="es-MX" sz="1400" dirty="0" smtClean="0">
                <a:solidFill>
                  <a:schemeClr val="bg1"/>
                </a:solidFill>
              </a:rPr>
              <a:t> </a:t>
            </a:r>
            <a:r>
              <a:rPr lang="es-MX" sz="1400" dirty="0" err="1" smtClean="0">
                <a:solidFill>
                  <a:schemeClr val="bg1"/>
                </a:solidFill>
              </a:rPr>
              <a:t>the</a:t>
            </a:r>
            <a:r>
              <a:rPr lang="es-MX" sz="1400" dirty="0" smtClean="0">
                <a:solidFill>
                  <a:schemeClr val="bg1"/>
                </a:solidFill>
              </a:rPr>
              <a:t> </a:t>
            </a:r>
            <a:r>
              <a:rPr lang="es-MX" sz="1400" dirty="0" err="1" smtClean="0">
                <a:solidFill>
                  <a:schemeClr val="bg1"/>
                </a:solidFill>
              </a:rPr>
              <a:t>results</a:t>
            </a:r>
            <a:r>
              <a:rPr lang="es-MX" sz="1400" dirty="0" smtClean="0">
                <a:solidFill>
                  <a:schemeClr val="bg1"/>
                </a:solidFill>
              </a:rPr>
              <a:t> as……. I </a:t>
            </a:r>
            <a:r>
              <a:rPr lang="es-MX" sz="1400" dirty="0" err="1" smtClean="0">
                <a:solidFill>
                  <a:schemeClr val="bg1"/>
                </a:solidFill>
              </a:rPr>
              <a:t>don’t</a:t>
            </a:r>
            <a:r>
              <a:rPr lang="es-MX" sz="1400" dirty="0" smtClean="0">
                <a:solidFill>
                  <a:schemeClr val="bg1"/>
                </a:solidFill>
              </a:rPr>
              <a:t> </a:t>
            </a:r>
            <a:r>
              <a:rPr lang="es-MX" sz="1400" dirty="0" err="1" smtClean="0">
                <a:solidFill>
                  <a:schemeClr val="bg1"/>
                </a:solidFill>
              </a:rPr>
              <a:t>know</a:t>
            </a:r>
            <a:r>
              <a:rPr lang="es-MX" sz="1400" dirty="0" smtClean="0">
                <a:solidFill>
                  <a:schemeClr val="bg1"/>
                </a:solidFill>
              </a:rPr>
              <a:t>, </a:t>
            </a:r>
            <a:r>
              <a:rPr lang="es-MX" sz="1400" dirty="0" err="1" smtClean="0">
                <a:solidFill>
                  <a:schemeClr val="bg1"/>
                </a:solidFill>
              </a:rPr>
              <a:t>some</a:t>
            </a:r>
            <a:r>
              <a:rPr lang="es-MX" sz="1400" dirty="0" smtClean="0">
                <a:solidFill>
                  <a:schemeClr val="bg1"/>
                </a:solidFill>
              </a:rPr>
              <a:t> </a:t>
            </a:r>
            <a:r>
              <a:rPr lang="es-MX" sz="1400" dirty="0" err="1" smtClean="0">
                <a:solidFill>
                  <a:schemeClr val="bg1"/>
                </a:solidFill>
              </a:rPr>
              <a:t>nice</a:t>
            </a:r>
            <a:r>
              <a:rPr lang="es-MX" sz="1400" dirty="0" smtClean="0">
                <a:solidFill>
                  <a:schemeClr val="bg1"/>
                </a:solidFill>
              </a:rPr>
              <a:t> </a:t>
            </a:r>
            <a:r>
              <a:rPr lang="es-MX" sz="1400" dirty="0" err="1" smtClean="0">
                <a:solidFill>
                  <a:schemeClr val="bg1"/>
                </a:solidFill>
              </a:rPr>
              <a:t>explanation</a:t>
            </a:r>
            <a:r>
              <a:rPr lang="es-MX" sz="1400" dirty="0" smtClean="0">
                <a:solidFill>
                  <a:schemeClr val="bg1"/>
                </a:solidFill>
              </a:rPr>
              <a:t> </a:t>
            </a:r>
            <a:r>
              <a:rPr lang="es-MX" sz="1400" dirty="0" err="1" smtClean="0">
                <a:solidFill>
                  <a:schemeClr val="bg1"/>
                </a:solidFill>
              </a:rPr>
              <a:t>about</a:t>
            </a:r>
            <a:r>
              <a:rPr lang="es-MX" sz="1400" dirty="0" smtClean="0">
                <a:solidFill>
                  <a:schemeClr val="bg1"/>
                </a:solidFill>
              </a:rPr>
              <a:t> </a:t>
            </a:r>
            <a:r>
              <a:rPr lang="es-MX" sz="1400" dirty="0" err="1" smtClean="0">
                <a:solidFill>
                  <a:schemeClr val="bg1"/>
                </a:solidFill>
              </a:rPr>
              <a:t>how</a:t>
            </a:r>
            <a:r>
              <a:rPr lang="es-MX" sz="1400" dirty="0" smtClean="0">
                <a:solidFill>
                  <a:schemeClr val="bg1"/>
                </a:solidFill>
              </a:rPr>
              <a:t> </a:t>
            </a:r>
            <a:r>
              <a:rPr lang="es-MX" sz="1400" dirty="0" err="1" smtClean="0">
                <a:solidFill>
                  <a:schemeClr val="bg1"/>
                </a:solidFill>
              </a:rPr>
              <a:t>to</a:t>
            </a:r>
            <a:r>
              <a:rPr lang="es-MX" sz="1400" dirty="0" smtClean="0">
                <a:solidFill>
                  <a:schemeClr val="bg1"/>
                </a:solidFill>
              </a:rPr>
              <a:t> </a:t>
            </a:r>
            <a:r>
              <a:rPr lang="es-MX" sz="1400" dirty="0" err="1" smtClean="0">
                <a:solidFill>
                  <a:schemeClr val="bg1"/>
                </a:solidFill>
              </a:rPr>
              <a:t>interpret</a:t>
            </a:r>
            <a:r>
              <a:rPr lang="es-MX" sz="1400" dirty="0" smtClean="0">
                <a:solidFill>
                  <a:schemeClr val="bg1"/>
                </a:solidFill>
              </a:rPr>
              <a:t> </a:t>
            </a:r>
            <a:r>
              <a:rPr lang="es-MX" sz="1400" dirty="0" err="1" smtClean="0">
                <a:solidFill>
                  <a:schemeClr val="bg1"/>
                </a:solidFill>
              </a:rPr>
              <a:t>the</a:t>
            </a:r>
            <a:r>
              <a:rPr lang="es-MX" sz="1400" dirty="0" smtClean="0">
                <a:solidFill>
                  <a:schemeClr val="bg1"/>
                </a:solidFill>
              </a:rPr>
              <a:t> </a:t>
            </a:r>
            <a:r>
              <a:rPr lang="es-MX" sz="1400" dirty="0" err="1" smtClean="0">
                <a:solidFill>
                  <a:schemeClr val="bg1"/>
                </a:solidFill>
              </a:rPr>
              <a:t>results</a:t>
            </a:r>
            <a:r>
              <a:rPr lang="es-MX" sz="1400" dirty="0" smtClean="0">
                <a:solidFill>
                  <a:schemeClr val="bg1"/>
                </a:solidFill>
              </a:rPr>
              <a:t>.</a:t>
            </a:r>
          </a:p>
        </p:txBody>
      </p:sp>
      <p:pic>
        <p:nvPicPr>
          <p:cNvPr id="23" name="Picture 13"/>
          <p:cNvPicPr>
            <a:picLocks noChangeAspect="1" noChangeArrowheads="1"/>
          </p:cNvPicPr>
          <p:nvPr/>
        </p:nvPicPr>
        <p:blipFill>
          <a:blip r:embed="rId3" cstate="print"/>
          <a:srcRect l="34586" t="16360" r="34422" b="57062"/>
          <a:stretch>
            <a:fillRect/>
          </a:stretch>
        </p:blipFill>
        <p:spPr bwMode="auto">
          <a:xfrm>
            <a:off x="3887755" y="4310979"/>
            <a:ext cx="1991111" cy="720000"/>
          </a:xfrm>
          <a:prstGeom prst="rect">
            <a:avLst/>
          </a:prstGeom>
          <a:noFill/>
          <a:ln w="9525">
            <a:noFill/>
            <a:miter lim="800000"/>
            <a:headEnd/>
            <a:tailEnd/>
          </a:ln>
        </p:spPr>
      </p:pic>
      <p:pic>
        <p:nvPicPr>
          <p:cNvPr id="25" name="Picture 13"/>
          <p:cNvPicPr>
            <a:picLocks noChangeAspect="1" noChangeArrowheads="1"/>
          </p:cNvPicPr>
          <p:nvPr/>
        </p:nvPicPr>
        <p:blipFill>
          <a:blip r:embed="rId3" cstate="print"/>
          <a:srcRect l="34586" t="16360" r="34422" b="57062"/>
          <a:stretch>
            <a:fillRect/>
          </a:stretch>
        </p:blipFill>
        <p:spPr bwMode="auto">
          <a:xfrm>
            <a:off x="3912869" y="5031059"/>
            <a:ext cx="1991111" cy="720000"/>
          </a:xfrm>
          <a:prstGeom prst="rect">
            <a:avLst/>
          </a:prstGeom>
          <a:noFill/>
          <a:ln w="9525">
            <a:noFill/>
            <a:miter lim="800000"/>
            <a:headEnd/>
            <a:tailEnd/>
          </a:ln>
        </p:spPr>
      </p:pic>
      <p:pic>
        <p:nvPicPr>
          <p:cNvPr id="26" name="Picture 13"/>
          <p:cNvPicPr>
            <a:picLocks noChangeAspect="1" noChangeArrowheads="1"/>
          </p:cNvPicPr>
          <p:nvPr/>
        </p:nvPicPr>
        <p:blipFill>
          <a:blip r:embed="rId3" cstate="print"/>
          <a:srcRect l="34586" t="16360" r="34422" b="57062"/>
          <a:stretch>
            <a:fillRect/>
          </a:stretch>
        </p:blipFill>
        <p:spPr bwMode="auto">
          <a:xfrm>
            <a:off x="3912869" y="5823147"/>
            <a:ext cx="1991111" cy="720000"/>
          </a:xfrm>
          <a:prstGeom prst="rect">
            <a:avLst/>
          </a:prstGeom>
          <a:noFill/>
          <a:ln w="9525">
            <a:noFill/>
            <a:miter lim="800000"/>
            <a:headEnd/>
            <a:tailEnd/>
          </a:ln>
        </p:spPr>
      </p:pic>
      <p:sp>
        <p:nvSpPr>
          <p:cNvPr id="27" name="26 Rectángulo redondeado"/>
          <p:cNvSpPr/>
          <p:nvPr/>
        </p:nvSpPr>
        <p:spPr>
          <a:xfrm>
            <a:off x="6288021" y="198000"/>
            <a:ext cx="6144683" cy="6660000"/>
          </a:xfrm>
          <a:prstGeom prst="roundRect">
            <a:avLst>
              <a:gd name="adj" fmla="val 780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bg1"/>
              </a:solidFill>
            </a:endParaRPr>
          </a:p>
        </p:txBody>
      </p:sp>
      <p:sp>
        <p:nvSpPr>
          <p:cNvPr id="28" name="27 Rectángulo redondeado"/>
          <p:cNvSpPr/>
          <p:nvPr/>
        </p:nvSpPr>
        <p:spPr>
          <a:xfrm>
            <a:off x="6480043" y="332656"/>
            <a:ext cx="5749461" cy="3384376"/>
          </a:xfrm>
          <a:prstGeom prst="roundRect">
            <a:avLst>
              <a:gd name="adj" fmla="val 780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bg1"/>
              </a:solidFill>
            </a:endParaRPr>
          </a:p>
        </p:txBody>
      </p:sp>
      <p:sp>
        <p:nvSpPr>
          <p:cNvPr id="30" name="29 CuadroTexto"/>
          <p:cNvSpPr txBox="1"/>
          <p:nvPr/>
        </p:nvSpPr>
        <p:spPr>
          <a:xfrm>
            <a:off x="6576054" y="396280"/>
            <a:ext cx="2597506" cy="369332"/>
          </a:xfrm>
          <a:prstGeom prst="rect">
            <a:avLst/>
          </a:prstGeom>
          <a:noFill/>
        </p:spPr>
        <p:txBody>
          <a:bodyPr wrap="none" rtlCol="0">
            <a:spAutoFit/>
          </a:bodyPr>
          <a:lstStyle/>
          <a:p>
            <a:r>
              <a:rPr lang="es-MX" b="1" dirty="0" err="1" smtClean="0">
                <a:solidFill>
                  <a:schemeClr val="bg1"/>
                </a:solidFill>
              </a:rPr>
              <a:t>SocioEconomic</a:t>
            </a:r>
            <a:r>
              <a:rPr lang="es-MX" b="1" dirty="0" smtClean="0">
                <a:solidFill>
                  <a:schemeClr val="bg1"/>
                </a:solidFill>
              </a:rPr>
              <a:t> </a:t>
            </a:r>
            <a:r>
              <a:rPr lang="es-MX" b="1" dirty="0" err="1" smtClean="0">
                <a:solidFill>
                  <a:schemeClr val="bg1"/>
                </a:solidFill>
              </a:rPr>
              <a:t>indicators</a:t>
            </a:r>
            <a:endParaRPr lang="es-MX" b="1" dirty="0">
              <a:solidFill>
                <a:schemeClr val="bg1"/>
              </a:solidFill>
            </a:endParaRPr>
          </a:p>
        </p:txBody>
      </p:sp>
      <p:graphicFrame>
        <p:nvGraphicFramePr>
          <p:cNvPr id="31" name="30 Tabla"/>
          <p:cNvGraphicFramePr>
            <a:graphicFrameLocks noGrp="1"/>
          </p:cNvGraphicFramePr>
          <p:nvPr/>
        </p:nvGraphicFramePr>
        <p:xfrm>
          <a:off x="6768076" y="892945"/>
          <a:ext cx="5184576" cy="2806205"/>
        </p:xfrm>
        <a:graphic>
          <a:graphicData uri="http://schemas.openxmlformats.org/drawingml/2006/table">
            <a:tbl>
              <a:tblPr firstRow="1" bandRow="1">
                <a:tableStyleId>{5C22544A-7EE6-4342-B048-85BDC9FD1C3A}</a:tableStyleId>
              </a:tblPr>
              <a:tblGrid>
                <a:gridCol w="1536169"/>
                <a:gridCol w="1920215"/>
                <a:gridCol w="1728192"/>
              </a:tblGrid>
              <a:tr h="311635">
                <a:tc>
                  <a:txBody>
                    <a:bodyPr/>
                    <a:lstStyle/>
                    <a:p>
                      <a:r>
                        <a:rPr lang="es-MX" dirty="0" err="1" smtClean="0">
                          <a:solidFill>
                            <a:schemeClr val="bg1"/>
                          </a:solidFill>
                        </a:rPr>
                        <a:t>Indicator</a:t>
                      </a:r>
                      <a:endParaRPr lang="es-MX" dirty="0">
                        <a:solidFill>
                          <a:schemeClr val="bg1"/>
                        </a:solidFill>
                      </a:endParaRPr>
                    </a:p>
                  </a:txBody>
                  <a:tcPr marL="121920" marR="121920">
                    <a:noFill/>
                  </a:tcPr>
                </a:tc>
                <a:tc>
                  <a:txBody>
                    <a:bodyPr/>
                    <a:lstStyle/>
                    <a:p>
                      <a:r>
                        <a:rPr lang="es-MX" dirty="0" smtClean="0">
                          <a:solidFill>
                            <a:schemeClr val="bg1"/>
                          </a:solidFill>
                        </a:rPr>
                        <a:t>DID</a:t>
                      </a:r>
                      <a:r>
                        <a:rPr lang="es-MX" baseline="0" dirty="0" smtClean="0">
                          <a:solidFill>
                            <a:schemeClr val="bg1"/>
                          </a:solidFill>
                        </a:rPr>
                        <a:t> </a:t>
                      </a:r>
                      <a:r>
                        <a:rPr lang="es-MX" baseline="0" dirty="0" err="1" smtClean="0">
                          <a:solidFill>
                            <a:schemeClr val="bg1"/>
                          </a:solidFill>
                        </a:rPr>
                        <a:t>estimate</a:t>
                      </a:r>
                      <a:endParaRPr lang="es-MX" dirty="0">
                        <a:solidFill>
                          <a:schemeClr val="bg1"/>
                        </a:solidFill>
                      </a:endParaRPr>
                    </a:p>
                  </a:txBody>
                  <a:tcPr marL="121920" marR="121920">
                    <a:noFill/>
                  </a:tcPr>
                </a:tc>
                <a:tc>
                  <a:txBody>
                    <a:bodyPr/>
                    <a:lstStyle/>
                    <a:p>
                      <a:r>
                        <a:rPr lang="es-MX" dirty="0" err="1" smtClean="0">
                          <a:solidFill>
                            <a:schemeClr val="bg1"/>
                          </a:solidFill>
                        </a:rPr>
                        <a:t>Graph</a:t>
                      </a:r>
                      <a:endParaRPr lang="es-MX" dirty="0">
                        <a:solidFill>
                          <a:schemeClr val="bg1"/>
                        </a:solidFill>
                      </a:endParaRPr>
                    </a:p>
                  </a:txBody>
                  <a:tcPr marL="121920" marR="121920">
                    <a:noFill/>
                  </a:tcPr>
                </a:tc>
              </a:tr>
              <a:tr h="746115">
                <a:tc>
                  <a:txBody>
                    <a:bodyPr/>
                    <a:lstStyle/>
                    <a:p>
                      <a:r>
                        <a:rPr lang="es-MX" sz="1400" dirty="0" smtClean="0">
                          <a:solidFill>
                            <a:schemeClr val="bg1"/>
                          </a:solidFill>
                        </a:rPr>
                        <a:t>Total </a:t>
                      </a:r>
                      <a:r>
                        <a:rPr lang="es-MX" sz="1400" dirty="0" err="1" smtClean="0">
                          <a:solidFill>
                            <a:schemeClr val="bg1"/>
                          </a:solidFill>
                        </a:rPr>
                        <a:t>landings</a:t>
                      </a:r>
                      <a:endParaRPr lang="es-MX" sz="1400" dirty="0">
                        <a:solidFill>
                          <a:schemeClr val="bg1"/>
                        </a:solidFill>
                      </a:endParaRPr>
                    </a:p>
                  </a:txBody>
                  <a:tcPr marL="121920" marR="121920">
                    <a:noFill/>
                  </a:tcPr>
                </a:tc>
                <a:tc>
                  <a:txBody>
                    <a:bodyPr/>
                    <a:lstStyle/>
                    <a:p>
                      <a:r>
                        <a:rPr lang="es-MX" sz="1400" b="1" dirty="0" smtClean="0">
                          <a:solidFill>
                            <a:schemeClr val="bg1"/>
                          </a:solidFill>
                        </a:rPr>
                        <a:t>+ </a:t>
                      </a:r>
                      <a:r>
                        <a:rPr lang="es-MX" sz="1400" b="0" dirty="0" smtClean="0">
                          <a:solidFill>
                            <a:schemeClr val="bg1"/>
                          </a:solidFill>
                        </a:rPr>
                        <a:t>3.56 (p = 0.23)</a:t>
                      </a:r>
                      <a:endParaRPr lang="es-MX" sz="1400" b="1" dirty="0">
                        <a:solidFill>
                          <a:schemeClr val="bg1"/>
                        </a:solidFill>
                      </a:endParaRPr>
                    </a:p>
                  </a:txBody>
                  <a:tcPr marL="121920" marR="121920">
                    <a:noFill/>
                  </a:tcPr>
                </a:tc>
                <a:tc>
                  <a:txBody>
                    <a:bodyPr/>
                    <a:lstStyle/>
                    <a:p>
                      <a:endParaRPr lang="es-MX" sz="1400" dirty="0">
                        <a:solidFill>
                          <a:schemeClr val="bg1"/>
                        </a:solidFill>
                      </a:endParaRPr>
                    </a:p>
                  </a:txBody>
                  <a:tcPr marL="121920" marR="121920">
                    <a:noFill/>
                  </a:tcPr>
                </a:tc>
              </a:tr>
              <a:tr h="847165">
                <a:tc>
                  <a:txBody>
                    <a:bodyPr/>
                    <a:lstStyle/>
                    <a:p>
                      <a:r>
                        <a:rPr lang="es-MX" sz="1400" dirty="0" err="1" smtClean="0">
                          <a:solidFill>
                            <a:schemeClr val="bg1"/>
                          </a:solidFill>
                        </a:rPr>
                        <a:t>Managed</a:t>
                      </a:r>
                      <a:r>
                        <a:rPr lang="es-MX" sz="1400" dirty="0" smtClean="0">
                          <a:solidFill>
                            <a:schemeClr val="bg1"/>
                          </a:solidFill>
                        </a:rPr>
                        <a:t> </a:t>
                      </a:r>
                      <a:r>
                        <a:rPr lang="es-MX" sz="1400" dirty="0" err="1" smtClean="0">
                          <a:solidFill>
                            <a:schemeClr val="bg1"/>
                          </a:solidFill>
                        </a:rPr>
                        <a:t>species</a:t>
                      </a:r>
                      <a:r>
                        <a:rPr lang="es-MX" sz="1400" baseline="0" dirty="0" smtClean="0">
                          <a:solidFill>
                            <a:schemeClr val="bg1"/>
                          </a:solidFill>
                        </a:rPr>
                        <a:t> </a:t>
                      </a:r>
                      <a:r>
                        <a:rPr lang="es-MX" sz="1400" baseline="0" dirty="0" err="1" smtClean="0">
                          <a:solidFill>
                            <a:schemeClr val="bg1"/>
                          </a:solidFill>
                        </a:rPr>
                        <a:t>landings</a:t>
                      </a:r>
                      <a:endParaRPr lang="es-MX" sz="1400" dirty="0">
                        <a:solidFill>
                          <a:schemeClr val="bg1"/>
                        </a:solidFill>
                      </a:endParaRPr>
                    </a:p>
                  </a:txBody>
                  <a:tcPr marL="121920" marR="121920">
                    <a:noFill/>
                  </a:tcPr>
                </a:tc>
                <a:tc>
                  <a:txBody>
                    <a:bodyPr/>
                    <a:lstStyle/>
                    <a:p>
                      <a:r>
                        <a:rPr lang="es-MX" sz="1400" b="1" dirty="0" smtClean="0">
                          <a:solidFill>
                            <a:schemeClr val="bg1"/>
                          </a:solidFill>
                        </a:rPr>
                        <a:t>-</a:t>
                      </a:r>
                      <a:r>
                        <a:rPr lang="es-MX" sz="1400" b="0" baseline="0" dirty="0" smtClean="0">
                          <a:solidFill>
                            <a:schemeClr val="bg1"/>
                          </a:solidFill>
                        </a:rPr>
                        <a:t> 2.1 (p = 0.01)</a:t>
                      </a:r>
                      <a:endParaRPr lang="es-MX" sz="1400" b="1" dirty="0">
                        <a:solidFill>
                          <a:schemeClr val="bg1"/>
                        </a:solidFill>
                      </a:endParaRPr>
                    </a:p>
                  </a:txBody>
                  <a:tcPr marL="121920" marR="121920">
                    <a:noFill/>
                  </a:tcPr>
                </a:tc>
                <a:tc>
                  <a:txBody>
                    <a:bodyPr/>
                    <a:lstStyle/>
                    <a:p>
                      <a:endParaRPr lang="es-MX" sz="1400" dirty="0">
                        <a:solidFill>
                          <a:schemeClr val="bg1"/>
                        </a:solidFill>
                      </a:endParaRPr>
                    </a:p>
                  </a:txBody>
                  <a:tcPr marL="121920" marR="121920">
                    <a:noFill/>
                  </a:tcPr>
                </a:tc>
              </a:tr>
              <a:tr h="847165">
                <a:tc>
                  <a:txBody>
                    <a:bodyPr/>
                    <a:lstStyle/>
                    <a:p>
                      <a:r>
                        <a:rPr lang="es-MX" sz="1400" dirty="0" err="1" smtClean="0">
                          <a:solidFill>
                            <a:schemeClr val="bg1"/>
                          </a:solidFill>
                        </a:rPr>
                        <a:t>Blah</a:t>
                      </a:r>
                      <a:r>
                        <a:rPr lang="es-MX" sz="1400" dirty="0" smtClean="0">
                          <a:solidFill>
                            <a:schemeClr val="bg1"/>
                          </a:solidFill>
                        </a:rPr>
                        <a:t> </a:t>
                      </a:r>
                      <a:r>
                        <a:rPr lang="es-MX" sz="1400" dirty="0" err="1" smtClean="0">
                          <a:solidFill>
                            <a:schemeClr val="bg1"/>
                          </a:solidFill>
                        </a:rPr>
                        <a:t>blah</a:t>
                      </a:r>
                      <a:r>
                        <a:rPr lang="es-MX" sz="1400" dirty="0" smtClean="0">
                          <a:solidFill>
                            <a:schemeClr val="bg1"/>
                          </a:solidFill>
                        </a:rPr>
                        <a:t> </a:t>
                      </a:r>
                      <a:r>
                        <a:rPr lang="es-MX" sz="1400" dirty="0" err="1" smtClean="0">
                          <a:solidFill>
                            <a:schemeClr val="bg1"/>
                          </a:solidFill>
                        </a:rPr>
                        <a:t>blah</a:t>
                      </a:r>
                      <a:endParaRPr lang="es-MX" sz="1400" dirty="0">
                        <a:solidFill>
                          <a:schemeClr val="bg1"/>
                        </a:solidFill>
                      </a:endParaRPr>
                    </a:p>
                  </a:txBody>
                  <a:tcPr marL="121920" marR="121920">
                    <a:noFill/>
                  </a:tcPr>
                </a:tc>
                <a:tc>
                  <a:txBody>
                    <a:bodyPr/>
                    <a:lstStyle/>
                    <a:p>
                      <a:r>
                        <a:rPr lang="es-MX" sz="1400" b="1" dirty="0" smtClean="0">
                          <a:solidFill>
                            <a:schemeClr val="bg1"/>
                          </a:solidFill>
                        </a:rPr>
                        <a:t>+</a:t>
                      </a:r>
                      <a:r>
                        <a:rPr lang="es-MX" sz="1400" b="1" baseline="0" dirty="0" smtClean="0">
                          <a:solidFill>
                            <a:schemeClr val="bg1"/>
                          </a:solidFill>
                        </a:rPr>
                        <a:t> </a:t>
                      </a:r>
                      <a:r>
                        <a:rPr lang="es-MX" sz="1400" b="0" baseline="0" dirty="0" smtClean="0">
                          <a:solidFill>
                            <a:schemeClr val="bg1"/>
                          </a:solidFill>
                        </a:rPr>
                        <a:t>0.01 (p = .99)</a:t>
                      </a:r>
                      <a:endParaRPr lang="es-MX" sz="1400" b="1" dirty="0">
                        <a:solidFill>
                          <a:schemeClr val="bg1"/>
                        </a:solidFill>
                      </a:endParaRPr>
                    </a:p>
                  </a:txBody>
                  <a:tcPr marL="121920" marR="121920">
                    <a:noFill/>
                  </a:tcPr>
                </a:tc>
                <a:tc>
                  <a:txBody>
                    <a:bodyPr/>
                    <a:lstStyle/>
                    <a:p>
                      <a:endParaRPr lang="es-MX" sz="1400" dirty="0">
                        <a:solidFill>
                          <a:schemeClr val="bg1"/>
                        </a:solidFill>
                      </a:endParaRPr>
                    </a:p>
                  </a:txBody>
                  <a:tcPr marL="121920" marR="121920">
                    <a:noFill/>
                  </a:tcPr>
                </a:tc>
              </a:tr>
            </a:tbl>
          </a:graphicData>
        </a:graphic>
      </p:graphicFrame>
      <p:pic>
        <p:nvPicPr>
          <p:cNvPr id="35" name="Picture 13"/>
          <p:cNvPicPr>
            <a:picLocks noChangeAspect="1" noChangeArrowheads="1"/>
          </p:cNvPicPr>
          <p:nvPr/>
        </p:nvPicPr>
        <p:blipFill>
          <a:blip r:embed="rId3" cstate="print"/>
          <a:srcRect l="34586" t="16360" r="34422" b="57062"/>
          <a:stretch>
            <a:fillRect/>
          </a:stretch>
        </p:blipFill>
        <p:spPr bwMode="auto">
          <a:xfrm>
            <a:off x="10128449" y="1340768"/>
            <a:ext cx="1991111" cy="720000"/>
          </a:xfrm>
          <a:prstGeom prst="rect">
            <a:avLst/>
          </a:prstGeom>
          <a:noFill/>
          <a:ln w="9525">
            <a:noFill/>
            <a:miter lim="800000"/>
            <a:headEnd/>
            <a:tailEnd/>
          </a:ln>
        </p:spPr>
      </p:pic>
      <p:pic>
        <p:nvPicPr>
          <p:cNvPr id="36" name="Picture 13"/>
          <p:cNvPicPr>
            <a:picLocks noChangeAspect="1" noChangeArrowheads="1"/>
          </p:cNvPicPr>
          <p:nvPr/>
        </p:nvPicPr>
        <p:blipFill>
          <a:blip r:embed="rId3" cstate="print"/>
          <a:srcRect l="34586" t="16360" r="34422" b="57062"/>
          <a:stretch>
            <a:fillRect/>
          </a:stretch>
        </p:blipFill>
        <p:spPr bwMode="auto">
          <a:xfrm>
            <a:off x="10153562" y="2060848"/>
            <a:ext cx="1991111" cy="720000"/>
          </a:xfrm>
          <a:prstGeom prst="rect">
            <a:avLst/>
          </a:prstGeom>
          <a:noFill/>
          <a:ln w="9525">
            <a:noFill/>
            <a:miter lim="800000"/>
            <a:headEnd/>
            <a:tailEnd/>
          </a:ln>
        </p:spPr>
      </p:pic>
      <p:pic>
        <p:nvPicPr>
          <p:cNvPr id="37" name="Picture 13"/>
          <p:cNvPicPr>
            <a:picLocks noChangeAspect="1" noChangeArrowheads="1"/>
          </p:cNvPicPr>
          <p:nvPr/>
        </p:nvPicPr>
        <p:blipFill>
          <a:blip r:embed="rId3" cstate="print"/>
          <a:srcRect l="34586" t="16360" r="34422" b="57062"/>
          <a:stretch>
            <a:fillRect/>
          </a:stretch>
        </p:blipFill>
        <p:spPr bwMode="auto">
          <a:xfrm>
            <a:off x="10153562" y="2852936"/>
            <a:ext cx="1991111" cy="720000"/>
          </a:xfrm>
          <a:prstGeom prst="rect">
            <a:avLst/>
          </a:prstGeom>
          <a:noFill/>
          <a:ln w="9525">
            <a:noFill/>
            <a:miter lim="800000"/>
            <a:headEnd/>
            <a:tailEnd/>
          </a:ln>
        </p:spPr>
      </p:pic>
      <p:sp>
        <p:nvSpPr>
          <p:cNvPr id="38" name="37 Rectángulo redondeado"/>
          <p:cNvSpPr/>
          <p:nvPr/>
        </p:nvSpPr>
        <p:spPr>
          <a:xfrm>
            <a:off x="6442539" y="4005064"/>
            <a:ext cx="5749461" cy="2628000"/>
          </a:xfrm>
          <a:prstGeom prst="roundRect">
            <a:avLst>
              <a:gd name="adj" fmla="val 7809"/>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solidFill>
                <a:schemeClr val="bg1"/>
              </a:solidFill>
            </a:endParaRPr>
          </a:p>
        </p:txBody>
      </p:sp>
      <p:sp>
        <p:nvSpPr>
          <p:cNvPr id="39" name="38 CuadroTexto"/>
          <p:cNvSpPr txBox="1"/>
          <p:nvPr/>
        </p:nvSpPr>
        <p:spPr>
          <a:xfrm>
            <a:off x="6576054" y="4077072"/>
            <a:ext cx="2242409" cy="369332"/>
          </a:xfrm>
          <a:prstGeom prst="rect">
            <a:avLst/>
          </a:prstGeom>
          <a:noFill/>
        </p:spPr>
        <p:txBody>
          <a:bodyPr wrap="none" rtlCol="0">
            <a:spAutoFit/>
          </a:bodyPr>
          <a:lstStyle/>
          <a:p>
            <a:r>
              <a:rPr lang="es-MX" b="1" dirty="0" err="1" smtClean="0">
                <a:solidFill>
                  <a:schemeClr val="bg1"/>
                </a:solidFill>
              </a:rPr>
              <a:t>Governance</a:t>
            </a:r>
            <a:r>
              <a:rPr lang="es-MX" b="1" dirty="0" smtClean="0">
                <a:solidFill>
                  <a:schemeClr val="bg1"/>
                </a:solidFill>
              </a:rPr>
              <a:t> </a:t>
            </a:r>
            <a:r>
              <a:rPr lang="es-MX" b="1" dirty="0" err="1" smtClean="0">
                <a:solidFill>
                  <a:schemeClr val="bg1"/>
                </a:solidFill>
              </a:rPr>
              <a:t>indicatos</a:t>
            </a:r>
            <a:endParaRPr lang="es-MX" b="1" dirty="0">
              <a:solidFill>
                <a:schemeClr val="bg1"/>
              </a:solidFill>
            </a:endParaRPr>
          </a:p>
        </p:txBody>
      </p:sp>
      <p:graphicFrame>
        <p:nvGraphicFramePr>
          <p:cNvPr id="40" name="39 Tabla"/>
          <p:cNvGraphicFramePr>
            <a:graphicFrameLocks noGrp="1"/>
          </p:cNvGraphicFramePr>
          <p:nvPr/>
        </p:nvGraphicFramePr>
        <p:xfrm>
          <a:off x="6672064" y="4509121"/>
          <a:ext cx="5519937" cy="2057798"/>
        </p:xfrm>
        <a:graphic>
          <a:graphicData uri="http://schemas.openxmlformats.org/drawingml/2006/table">
            <a:tbl>
              <a:tblPr firstRow="1" bandRow="1">
                <a:tableStyleId>{5C22544A-7EE6-4342-B048-85BDC9FD1C3A}</a:tableStyleId>
              </a:tblPr>
              <a:tblGrid>
                <a:gridCol w="1635535"/>
                <a:gridCol w="2044423"/>
                <a:gridCol w="1839979"/>
              </a:tblGrid>
              <a:tr h="253409">
                <a:tc>
                  <a:txBody>
                    <a:bodyPr/>
                    <a:lstStyle/>
                    <a:p>
                      <a:r>
                        <a:rPr lang="es-MX" dirty="0" err="1" smtClean="0">
                          <a:solidFill>
                            <a:schemeClr val="bg1"/>
                          </a:solidFill>
                        </a:rPr>
                        <a:t>Indicator</a:t>
                      </a:r>
                      <a:endParaRPr lang="es-MX" dirty="0">
                        <a:solidFill>
                          <a:schemeClr val="bg1"/>
                        </a:solidFill>
                      </a:endParaRPr>
                    </a:p>
                  </a:txBody>
                  <a:tcPr marL="121920" marR="121920">
                    <a:noFill/>
                  </a:tcPr>
                </a:tc>
                <a:tc>
                  <a:txBody>
                    <a:bodyPr/>
                    <a:lstStyle/>
                    <a:p>
                      <a:r>
                        <a:rPr lang="es-MX" dirty="0" smtClean="0">
                          <a:solidFill>
                            <a:schemeClr val="bg1"/>
                          </a:solidFill>
                        </a:rPr>
                        <a:t>Current</a:t>
                      </a:r>
                      <a:endParaRPr lang="es-MX" dirty="0">
                        <a:solidFill>
                          <a:schemeClr val="bg1"/>
                        </a:solidFill>
                      </a:endParaRPr>
                    </a:p>
                  </a:txBody>
                  <a:tcPr marL="121920" marR="121920">
                    <a:noFill/>
                  </a:tcPr>
                </a:tc>
                <a:tc>
                  <a:txBody>
                    <a:bodyPr/>
                    <a:lstStyle/>
                    <a:p>
                      <a:r>
                        <a:rPr lang="es-MX" dirty="0" err="1" smtClean="0">
                          <a:solidFill>
                            <a:schemeClr val="bg1"/>
                          </a:solidFill>
                        </a:rPr>
                        <a:t>Suggestions</a:t>
                      </a:r>
                      <a:endParaRPr lang="es-MX" dirty="0">
                        <a:solidFill>
                          <a:schemeClr val="bg1"/>
                        </a:solidFill>
                      </a:endParaRPr>
                    </a:p>
                  </a:txBody>
                  <a:tcPr marL="121920" marR="121920">
                    <a:noFill/>
                  </a:tcPr>
                </a:tc>
              </a:tr>
              <a:tr h="516929">
                <a:tc>
                  <a:txBody>
                    <a:bodyPr/>
                    <a:lstStyle/>
                    <a:p>
                      <a:r>
                        <a:rPr lang="es-MX" sz="1400" dirty="0" err="1" smtClean="0">
                          <a:solidFill>
                            <a:schemeClr val="bg1"/>
                          </a:solidFill>
                        </a:rPr>
                        <a:t>Type</a:t>
                      </a:r>
                      <a:r>
                        <a:rPr lang="es-MX" sz="1400" baseline="0" dirty="0" smtClean="0">
                          <a:solidFill>
                            <a:schemeClr val="bg1"/>
                          </a:solidFill>
                        </a:rPr>
                        <a:t> of </a:t>
                      </a:r>
                      <a:r>
                        <a:rPr lang="es-MX" sz="1400" baseline="0" dirty="0" err="1" smtClean="0">
                          <a:solidFill>
                            <a:schemeClr val="bg1"/>
                          </a:solidFill>
                        </a:rPr>
                        <a:t>organization</a:t>
                      </a:r>
                      <a:endParaRPr lang="es-MX" sz="1400" dirty="0">
                        <a:solidFill>
                          <a:schemeClr val="bg1"/>
                        </a:solidFill>
                      </a:endParaRPr>
                    </a:p>
                  </a:txBody>
                  <a:tcPr marL="121920" marR="121920">
                    <a:noFill/>
                  </a:tcPr>
                </a:tc>
                <a:tc>
                  <a:txBody>
                    <a:bodyPr/>
                    <a:lstStyle/>
                    <a:p>
                      <a:r>
                        <a:rPr lang="es-MX" sz="1400" b="1" dirty="0" smtClean="0">
                          <a:solidFill>
                            <a:schemeClr val="bg1"/>
                          </a:solidFill>
                        </a:rPr>
                        <a:t>Open</a:t>
                      </a:r>
                      <a:r>
                        <a:rPr lang="es-MX" sz="1400" b="1" baseline="0" dirty="0" smtClean="0">
                          <a:solidFill>
                            <a:schemeClr val="bg1"/>
                          </a:solidFill>
                        </a:rPr>
                        <a:t> </a:t>
                      </a:r>
                      <a:r>
                        <a:rPr lang="es-MX" sz="1400" b="1" baseline="0" dirty="0" err="1" smtClean="0">
                          <a:solidFill>
                            <a:schemeClr val="bg1"/>
                          </a:solidFill>
                        </a:rPr>
                        <a:t>acess</a:t>
                      </a:r>
                      <a:endParaRPr lang="es-MX" sz="1400" b="1" dirty="0">
                        <a:solidFill>
                          <a:schemeClr val="bg1"/>
                        </a:solidFill>
                      </a:endParaRPr>
                    </a:p>
                  </a:txBody>
                  <a:tcPr marL="121920" marR="121920">
                    <a:noFill/>
                  </a:tcPr>
                </a:tc>
                <a:tc>
                  <a:txBody>
                    <a:bodyPr/>
                    <a:lstStyle/>
                    <a:p>
                      <a:r>
                        <a:rPr lang="es-MX" sz="1400" dirty="0" err="1" smtClean="0">
                          <a:solidFill>
                            <a:schemeClr val="bg1"/>
                          </a:solidFill>
                        </a:rPr>
                        <a:t>Get</a:t>
                      </a:r>
                      <a:r>
                        <a:rPr lang="es-MX" sz="1400" dirty="0" smtClean="0">
                          <a:solidFill>
                            <a:schemeClr val="bg1"/>
                          </a:solidFill>
                        </a:rPr>
                        <a:t> a </a:t>
                      </a:r>
                      <a:r>
                        <a:rPr lang="es-MX" sz="1400" dirty="0" err="1" smtClean="0">
                          <a:solidFill>
                            <a:schemeClr val="bg1"/>
                          </a:solidFill>
                        </a:rPr>
                        <a:t>cooperative</a:t>
                      </a:r>
                      <a:r>
                        <a:rPr lang="es-MX" sz="1400" baseline="0" dirty="0" smtClean="0">
                          <a:solidFill>
                            <a:schemeClr val="bg1"/>
                          </a:solidFill>
                        </a:rPr>
                        <a:t> and a TURF</a:t>
                      </a:r>
                      <a:endParaRPr lang="es-MX" sz="1400" dirty="0">
                        <a:solidFill>
                          <a:schemeClr val="bg1"/>
                        </a:solidFill>
                      </a:endParaRPr>
                    </a:p>
                  </a:txBody>
                  <a:tcPr marL="121920" marR="121920">
                    <a:noFill/>
                  </a:tcPr>
                </a:tc>
              </a:tr>
              <a:tr h="586939">
                <a:tc>
                  <a:txBody>
                    <a:bodyPr/>
                    <a:lstStyle/>
                    <a:p>
                      <a:r>
                        <a:rPr lang="es-MX" sz="1400" dirty="0" err="1" smtClean="0">
                          <a:solidFill>
                            <a:schemeClr val="bg1"/>
                          </a:solidFill>
                        </a:rPr>
                        <a:t>Enforcement</a:t>
                      </a:r>
                      <a:r>
                        <a:rPr lang="es-MX" sz="1400" baseline="0" dirty="0" smtClean="0">
                          <a:solidFill>
                            <a:schemeClr val="bg1"/>
                          </a:solidFill>
                        </a:rPr>
                        <a:t> of </a:t>
                      </a:r>
                      <a:r>
                        <a:rPr lang="es-MX" sz="1400" baseline="0" dirty="0" err="1" smtClean="0">
                          <a:solidFill>
                            <a:schemeClr val="bg1"/>
                          </a:solidFill>
                        </a:rPr>
                        <a:t>the</a:t>
                      </a:r>
                      <a:r>
                        <a:rPr lang="es-MX" sz="1400" baseline="0" dirty="0" smtClean="0">
                          <a:solidFill>
                            <a:schemeClr val="bg1"/>
                          </a:solidFill>
                        </a:rPr>
                        <a:t> reserve</a:t>
                      </a:r>
                      <a:endParaRPr lang="es-MX" sz="1400" dirty="0">
                        <a:solidFill>
                          <a:schemeClr val="bg1"/>
                        </a:solidFill>
                      </a:endParaRPr>
                    </a:p>
                  </a:txBody>
                  <a:tcPr marL="121920" marR="121920">
                    <a:noFill/>
                  </a:tcPr>
                </a:tc>
                <a:tc>
                  <a:txBody>
                    <a:bodyPr/>
                    <a:lstStyle/>
                    <a:p>
                      <a:r>
                        <a:rPr lang="es-MX" sz="1400" b="1" dirty="0" err="1" smtClean="0">
                          <a:solidFill>
                            <a:schemeClr val="bg1"/>
                          </a:solidFill>
                        </a:rPr>
                        <a:t>Only</a:t>
                      </a:r>
                      <a:r>
                        <a:rPr lang="es-MX" sz="1400" b="1" dirty="0" smtClean="0">
                          <a:solidFill>
                            <a:schemeClr val="bg1"/>
                          </a:solidFill>
                        </a:rPr>
                        <a:t> </a:t>
                      </a:r>
                      <a:r>
                        <a:rPr lang="es-MX" sz="1400" b="1" dirty="0" err="1" smtClean="0">
                          <a:solidFill>
                            <a:schemeClr val="bg1"/>
                          </a:solidFill>
                        </a:rPr>
                        <a:t>government</a:t>
                      </a:r>
                      <a:endParaRPr lang="es-MX" sz="1400" b="1" dirty="0">
                        <a:solidFill>
                          <a:schemeClr val="bg1"/>
                        </a:solidFill>
                      </a:endParaRPr>
                    </a:p>
                  </a:txBody>
                  <a:tcPr marL="121920" marR="121920">
                    <a:noFill/>
                  </a:tcPr>
                </a:tc>
                <a:tc>
                  <a:txBody>
                    <a:bodyPr/>
                    <a:lstStyle/>
                    <a:p>
                      <a:r>
                        <a:rPr lang="es-MX" sz="1400" dirty="0" err="1" smtClean="0">
                          <a:solidFill>
                            <a:schemeClr val="bg1"/>
                          </a:solidFill>
                        </a:rPr>
                        <a:t>Involve</a:t>
                      </a:r>
                      <a:r>
                        <a:rPr lang="es-MX" sz="1400" dirty="0" smtClean="0">
                          <a:solidFill>
                            <a:schemeClr val="bg1"/>
                          </a:solidFill>
                        </a:rPr>
                        <a:t> local</a:t>
                      </a:r>
                      <a:r>
                        <a:rPr lang="es-MX" sz="1400" baseline="0" dirty="0" smtClean="0">
                          <a:solidFill>
                            <a:schemeClr val="bg1"/>
                          </a:solidFill>
                        </a:rPr>
                        <a:t> </a:t>
                      </a:r>
                      <a:r>
                        <a:rPr lang="es-MX" sz="1400" baseline="0" dirty="0" err="1" smtClean="0">
                          <a:solidFill>
                            <a:schemeClr val="bg1"/>
                          </a:solidFill>
                        </a:rPr>
                        <a:t>communities</a:t>
                      </a:r>
                      <a:endParaRPr lang="es-MX" sz="1400" dirty="0">
                        <a:solidFill>
                          <a:schemeClr val="bg1"/>
                        </a:solidFill>
                      </a:endParaRPr>
                    </a:p>
                  </a:txBody>
                  <a:tcPr marL="121920" marR="121920">
                    <a:noFill/>
                  </a:tcPr>
                </a:tc>
              </a:tr>
              <a:tr h="586939">
                <a:tc>
                  <a:txBody>
                    <a:bodyPr/>
                    <a:lstStyle/>
                    <a:p>
                      <a:r>
                        <a:rPr lang="es-MX" sz="1400" dirty="0" err="1" smtClean="0">
                          <a:solidFill>
                            <a:schemeClr val="bg1"/>
                          </a:solidFill>
                        </a:rPr>
                        <a:t>Blah</a:t>
                      </a:r>
                      <a:r>
                        <a:rPr lang="es-MX" sz="1400" baseline="0" dirty="0" smtClean="0">
                          <a:solidFill>
                            <a:schemeClr val="bg1"/>
                          </a:solidFill>
                        </a:rPr>
                        <a:t> </a:t>
                      </a:r>
                      <a:r>
                        <a:rPr lang="es-MX" sz="1400" baseline="0" dirty="0" err="1" smtClean="0">
                          <a:solidFill>
                            <a:schemeClr val="bg1"/>
                          </a:solidFill>
                        </a:rPr>
                        <a:t>blah</a:t>
                      </a:r>
                      <a:r>
                        <a:rPr lang="es-MX" sz="1400" baseline="0" dirty="0" smtClean="0">
                          <a:solidFill>
                            <a:schemeClr val="bg1"/>
                          </a:solidFill>
                        </a:rPr>
                        <a:t> </a:t>
                      </a:r>
                      <a:r>
                        <a:rPr lang="es-MX" sz="1400" baseline="0" dirty="0" err="1" smtClean="0">
                          <a:solidFill>
                            <a:schemeClr val="bg1"/>
                          </a:solidFill>
                        </a:rPr>
                        <a:t>blah</a:t>
                      </a:r>
                      <a:r>
                        <a:rPr lang="es-MX" sz="1400" baseline="0" dirty="0" smtClean="0">
                          <a:solidFill>
                            <a:schemeClr val="bg1"/>
                          </a:solidFill>
                        </a:rPr>
                        <a:t>…</a:t>
                      </a:r>
                      <a:endParaRPr lang="es-MX" sz="1400" dirty="0">
                        <a:solidFill>
                          <a:schemeClr val="bg1"/>
                        </a:solidFill>
                      </a:endParaRPr>
                    </a:p>
                  </a:txBody>
                  <a:tcPr marL="121920" marR="121920">
                    <a:noFill/>
                  </a:tcPr>
                </a:tc>
                <a:tc>
                  <a:txBody>
                    <a:bodyPr/>
                    <a:lstStyle/>
                    <a:p>
                      <a:endParaRPr lang="es-MX" sz="1400" b="1" dirty="0">
                        <a:solidFill>
                          <a:schemeClr val="bg1"/>
                        </a:solidFill>
                      </a:endParaRPr>
                    </a:p>
                  </a:txBody>
                  <a:tcPr marL="121920" marR="121920">
                    <a:noFill/>
                  </a:tcPr>
                </a:tc>
                <a:tc>
                  <a:txBody>
                    <a:bodyPr/>
                    <a:lstStyle/>
                    <a:p>
                      <a:endParaRPr lang="es-MX" sz="1400" dirty="0">
                        <a:solidFill>
                          <a:schemeClr val="bg1"/>
                        </a:solidFill>
                      </a:endParaRPr>
                    </a:p>
                  </a:txBody>
                  <a:tcPr marL="121920" marR="121920">
                    <a:noFill/>
                  </a:tcPr>
                </a:tc>
              </a:tr>
            </a:tbl>
          </a:graphicData>
        </a:graphic>
      </p:graphicFrame>
      <p:sp>
        <p:nvSpPr>
          <p:cNvPr id="41" name="40 CuadroTexto"/>
          <p:cNvSpPr txBox="1"/>
          <p:nvPr/>
        </p:nvSpPr>
        <p:spPr>
          <a:xfrm>
            <a:off x="335360" y="2276872"/>
            <a:ext cx="2470548" cy="369332"/>
          </a:xfrm>
          <a:prstGeom prst="rect">
            <a:avLst/>
          </a:prstGeom>
          <a:noFill/>
        </p:spPr>
        <p:txBody>
          <a:bodyPr wrap="none" rtlCol="0">
            <a:spAutoFit/>
          </a:bodyPr>
          <a:lstStyle/>
          <a:p>
            <a:r>
              <a:rPr lang="es-MX" b="1" dirty="0" err="1" smtClean="0">
                <a:solidFill>
                  <a:schemeClr val="bg1"/>
                </a:solidFill>
              </a:rPr>
              <a:t>Interpretation</a:t>
            </a:r>
            <a:r>
              <a:rPr lang="es-MX" b="1" dirty="0" smtClean="0">
                <a:solidFill>
                  <a:schemeClr val="bg1"/>
                </a:solidFill>
              </a:rPr>
              <a:t> of </a:t>
            </a:r>
            <a:r>
              <a:rPr lang="es-MX" b="1" dirty="0" err="1" smtClean="0">
                <a:solidFill>
                  <a:schemeClr val="bg1"/>
                </a:solidFill>
              </a:rPr>
              <a:t>results</a:t>
            </a:r>
            <a:endParaRPr lang="es-MX" b="1" dirty="0">
              <a:solidFill>
                <a:schemeClr val="bg1"/>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4" name="Rectangle 13"/>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Next steps</a:t>
            </a:r>
          </a:p>
        </p:txBody>
      </p:sp>
      <p:sp>
        <p:nvSpPr>
          <p:cNvPr id="17" name="Rectangle 16"/>
          <p:cNvSpPr/>
          <p:nvPr/>
        </p:nvSpPr>
        <p:spPr>
          <a:xfrm>
            <a:off x="1980946" y="23438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Literature review</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Survey</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Run analyses together</a:t>
            </a:r>
          </a:p>
        </p:txBody>
      </p:sp>
    </p:spTree>
    <p:extLst>
      <p:ext uri="{BB962C8B-B14F-4D97-AF65-F5344CB8AC3E}">
        <p14:creationId xmlns:p14="http://schemas.microsoft.com/office/powerpoint/2010/main" xmlns="" val="18245609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11" name="Rectangle 10"/>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p:cNvSpPr txBox="1">
            <a:spLocks/>
          </p:cNvSpPr>
          <p:nvPr/>
        </p:nvSpPr>
        <p:spPr>
          <a:xfrm>
            <a:off x="1923142" y="27673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Questions?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22077582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000000">
              <a:alpha val="4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952497" y="409903"/>
            <a:ext cx="10272549" cy="603819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952498" y="-10502"/>
            <a:ext cx="10287000" cy="6858000"/>
          </a:xfrm>
          <a:prstGeom prst="rect">
            <a:avLst/>
          </a:prstGeom>
        </p:spPr>
      </p:pic>
      <p:sp>
        <p:nvSpPr>
          <p:cNvPr id="52" name="Rectangle 51"/>
          <p:cNvSpPr/>
          <p:nvPr/>
        </p:nvSpPr>
        <p:spPr>
          <a:xfrm>
            <a:off x="155575" y="1235075"/>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27" name="AutoShape 12" descr="Image result for bren ucsb logo"/>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8" name="AutoShape 14" descr="Image result for bren ucsb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9" name="AutoShape 16" descr="Image result for bren ucsb logo"/>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4" name="AutoShape 23" descr="Image result for plurality"/>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5" name="AutoShape 25" descr="Image result for diversity"/>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7" name="AutoShape 27" descr="Image result for diversity"/>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55" name="Rectangle 54"/>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42" name="Picture 18"/>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3705721" y="2552580"/>
            <a:ext cx="1380103" cy="1227324"/>
          </a:xfrm>
          <a:prstGeom prst="rect">
            <a:avLst/>
          </a:prstGeom>
          <a:ln w="12700">
            <a:solidFill>
              <a:schemeClr val="bg1"/>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xmlns="">
                <a:solidFill>
                  <a:schemeClr val="accent1"/>
                </a:solidFill>
              </a14:hiddenFill>
            </a:ext>
          </a:extLst>
        </p:spPr>
      </p:pic>
      <p:grpSp>
        <p:nvGrpSpPr>
          <p:cNvPr id="31" name="Group 30"/>
          <p:cNvGrpSpPr/>
          <p:nvPr/>
        </p:nvGrpSpPr>
        <p:grpSpPr>
          <a:xfrm>
            <a:off x="2164183" y="4087249"/>
            <a:ext cx="1380103" cy="1227324"/>
            <a:chOff x="-982663" y="3929851"/>
            <a:chExt cx="2581275" cy="2295525"/>
          </a:xfrm>
        </p:grpSpPr>
        <p:sp>
          <p:nvSpPr>
            <p:cNvPr id="30" name="Rectangle 29"/>
            <p:cNvSpPr/>
            <p:nvPr/>
          </p:nvSpPr>
          <p:spPr>
            <a:xfrm>
              <a:off x="-982663" y="3929851"/>
              <a:ext cx="2581275" cy="2295525"/>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es-EC"/>
            </a:p>
          </p:txBody>
        </p:sp>
        <p:pic>
          <p:nvPicPr>
            <p:cNvPr id="1045" name="Picture 21" descr="File:Bren logo 216.png"/>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564731" y="4128141"/>
              <a:ext cx="1745412" cy="1898944"/>
            </a:xfrm>
            <a:prstGeom prst="rect">
              <a:avLst/>
            </a:prstGeom>
            <a:noFill/>
            <a:extLst>
              <a:ext uri="{909E8E84-426E-40DD-AFC4-6F175D3DCCD1}">
                <a14:hiddenFill xmlns:a14="http://schemas.microsoft.com/office/drawing/2010/main" xmlns="">
                  <a:solidFill>
                    <a:srgbClr val="FFFFFF"/>
                  </a:solidFill>
                </a14:hiddenFill>
              </a:ext>
            </a:extLst>
          </p:spPr>
        </p:pic>
      </p:grpSp>
      <p:pic>
        <p:nvPicPr>
          <p:cNvPr id="1055" name="Picture 31"/>
          <p:cNvPicPr>
            <a:picLocks noChangeAspect="1" noChangeArrowheads="1"/>
          </p:cNvPicPr>
          <p:nvPr/>
        </p:nvPicPr>
        <p:blipFill rotWithShape="1">
          <a:blip r:embed="rId6" cstate="print">
            <a:extLst>
              <a:ext uri="{28A0092B-C50C-407E-A947-70E740481C1C}">
                <a14:useLocalDpi xmlns:a14="http://schemas.microsoft.com/office/drawing/2010/main" xmlns="" val="0"/>
              </a:ext>
            </a:extLst>
          </a:blip>
          <a:srcRect l="11840" t="11557" r="43725" b="10210"/>
          <a:stretch/>
        </p:blipFill>
        <p:spPr bwMode="auto">
          <a:xfrm>
            <a:off x="4003882" y="4668347"/>
            <a:ext cx="1445935" cy="1276754"/>
          </a:xfrm>
          <a:prstGeom prst="rect">
            <a:avLst/>
          </a:prstGeom>
          <a:ln w="635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xmlns="">
                <a:solidFill>
                  <a:schemeClr val="accent1"/>
                </a:solidFill>
              </a14:hiddenFill>
            </a:ext>
          </a:extLst>
        </p:spPr>
      </p:pic>
      <p:sp>
        <p:nvSpPr>
          <p:cNvPr id="57" name="Rectangle 56"/>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Introduction</a:t>
            </a:r>
            <a:endParaRPr lang="en-US" b="1" dirty="0">
              <a:effectLst>
                <a:outerShdw blurRad="38100" dist="38100" dir="2700000" algn="tl">
                  <a:srgbClr val="000000">
                    <a:alpha val="43137"/>
                  </a:srgbClr>
                </a:outerShdw>
              </a:effectLst>
            </a:endParaRPr>
          </a:p>
        </p:txBody>
      </p:sp>
      <p:grpSp>
        <p:nvGrpSpPr>
          <p:cNvPr id="1033" name="Group 1032"/>
          <p:cNvGrpSpPr/>
          <p:nvPr/>
        </p:nvGrpSpPr>
        <p:grpSpPr>
          <a:xfrm>
            <a:off x="6188084" y="2313627"/>
            <a:ext cx="3775723" cy="3834926"/>
            <a:chOff x="6257817" y="1337812"/>
            <a:chExt cx="5077591" cy="4858036"/>
          </a:xfrm>
        </p:grpSpPr>
        <p:grpSp>
          <p:nvGrpSpPr>
            <p:cNvPr id="11" name="Group 10"/>
            <p:cNvGrpSpPr/>
            <p:nvPr/>
          </p:nvGrpSpPr>
          <p:grpSpPr>
            <a:xfrm>
              <a:off x="6257817" y="3029314"/>
              <a:ext cx="1556620" cy="1473285"/>
              <a:chOff x="460025" y="1442510"/>
              <a:chExt cx="983082" cy="983082"/>
            </a:xfrm>
            <a:solidFill>
              <a:srgbClr val="FF0000">
                <a:alpha val="74902"/>
              </a:srgbClr>
            </a:solidFill>
          </p:grpSpPr>
          <p:sp>
            <p:nvSpPr>
              <p:cNvPr id="12" name="Oval 11"/>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3"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14" name="Group 13"/>
            <p:cNvGrpSpPr/>
            <p:nvPr/>
          </p:nvGrpSpPr>
          <p:grpSpPr>
            <a:xfrm>
              <a:off x="8017435" y="1337812"/>
              <a:ext cx="1556620" cy="1473285"/>
              <a:chOff x="1711251" y="2091"/>
              <a:chExt cx="983082" cy="983082"/>
            </a:xfrm>
            <a:solidFill>
              <a:srgbClr val="FF6600">
                <a:alpha val="74902"/>
              </a:srgbClr>
            </a:solidFill>
          </p:grpSpPr>
          <p:sp>
            <p:nvSpPr>
              <p:cNvPr id="15" name="Oval 14"/>
              <p:cNvSpPr/>
              <p:nvPr/>
            </p:nvSpPr>
            <p:spPr>
              <a:xfrm>
                <a:off x="1711251" y="2091"/>
                <a:ext cx="983082" cy="983082"/>
              </a:xfrm>
              <a:prstGeom prst="ellipse">
                <a:avLst/>
              </a:prstGeom>
              <a:grpFill/>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sp>
          <p:sp>
            <p:nvSpPr>
              <p:cNvPr id="16" name="Oval 4"/>
              <p:cNvSpPr/>
              <p:nvPr/>
            </p:nvSpPr>
            <p:spPr>
              <a:xfrm>
                <a:off x="1855220" y="146060"/>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a:p>
            </p:txBody>
          </p:sp>
        </p:grpSp>
        <p:grpSp>
          <p:nvGrpSpPr>
            <p:cNvPr id="17" name="Group 16"/>
            <p:cNvGrpSpPr/>
            <p:nvPr/>
          </p:nvGrpSpPr>
          <p:grpSpPr>
            <a:xfrm>
              <a:off x="8017435" y="3029314"/>
              <a:ext cx="1556620" cy="1473285"/>
              <a:chOff x="460025" y="1442510"/>
              <a:chExt cx="983082" cy="983082"/>
            </a:xfrm>
            <a:solidFill>
              <a:schemeClr val="accent1">
                <a:lumMod val="75000"/>
                <a:alpha val="74902"/>
              </a:schemeClr>
            </a:solidFill>
          </p:grpSpPr>
          <p:sp>
            <p:nvSpPr>
              <p:cNvPr id="18" name="Oval 17"/>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9"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0" name="Group 19"/>
            <p:cNvGrpSpPr/>
            <p:nvPr/>
          </p:nvGrpSpPr>
          <p:grpSpPr>
            <a:xfrm>
              <a:off x="9778788" y="3029314"/>
              <a:ext cx="1556620" cy="1473285"/>
              <a:chOff x="460025" y="1442510"/>
              <a:chExt cx="983082" cy="983082"/>
            </a:xfrm>
            <a:solidFill>
              <a:srgbClr val="FFFF00">
                <a:alpha val="74902"/>
              </a:srgbClr>
            </a:solidFill>
          </p:grpSpPr>
          <p:sp>
            <p:nvSpPr>
              <p:cNvPr id="21" name="Oval 20"/>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2"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3" name="Group 22"/>
            <p:cNvGrpSpPr/>
            <p:nvPr/>
          </p:nvGrpSpPr>
          <p:grpSpPr>
            <a:xfrm>
              <a:off x="8017435" y="4722563"/>
              <a:ext cx="1556620" cy="1473285"/>
              <a:chOff x="460025" y="1442510"/>
              <a:chExt cx="983082" cy="983082"/>
            </a:xfrm>
            <a:solidFill>
              <a:srgbClr val="92D050">
                <a:alpha val="74902"/>
              </a:srgbClr>
            </a:solidFill>
          </p:grpSpPr>
          <p:sp>
            <p:nvSpPr>
              <p:cNvPr id="24" name="Oval 23"/>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5"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pic>
          <p:nvPicPr>
            <p:cNvPr id="1026" name="Picture 2" descr="D:\Descargas\logo2.jpg"/>
            <p:cNvPicPr>
              <a:picLocks noChangeAspect="1" noChangeArrowheads="1"/>
            </p:cNvPicPr>
            <p:nvPr/>
          </p:nvPicPr>
          <p:blipFill>
            <a:blip r:embed="rId7" cstate="print">
              <a:extLst>
                <a:ext uri="{28A0092B-C50C-407E-A947-70E740481C1C}">
                  <a14:useLocalDpi xmlns:a14="http://schemas.microsoft.com/office/drawing/2010/main" xmlns="" val="0"/>
                </a:ext>
              </a:extLst>
            </a:blip>
            <a:srcRect/>
            <a:stretch>
              <a:fillRect/>
            </a:stretch>
          </p:blipFill>
          <p:spPr bwMode="auto">
            <a:xfrm>
              <a:off x="8336304" y="3245072"/>
              <a:ext cx="918881" cy="1047158"/>
            </a:xfrm>
            <a:prstGeom prst="rect">
              <a:avLst/>
            </a:prstGeom>
            <a:noFill/>
            <a:extLst>
              <a:ext uri="{909E8E84-426E-40DD-AFC4-6F175D3DCCD1}">
                <a14:hiddenFill xmlns:a14="http://schemas.microsoft.com/office/drawing/2010/main" xmlns="">
                  <a:solidFill>
                    <a:srgbClr val="FFFFFF"/>
                  </a:solidFill>
                </a14:hiddenFill>
              </a:ext>
            </a:extLst>
          </p:spPr>
        </p:pic>
        <p:pic>
          <p:nvPicPr>
            <p:cNvPr id="1028" name="Picture 4" descr="Picture"/>
            <p:cNvPicPr>
              <a:picLocks noChangeAspect="1" noChangeArrowheads="1"/>
            </p:cNvPicPr>
            <p:nvPr/>
          </p:nvPicPr>
          <p:blipFill>
            <a:blip r:embed="rId8" cstate="print">
              <a:extLst>
                <a:ext uri="{28A0092B-C50C-407E-A947-70E740481C1C}">
                  <a14:useLocalDpi xmlns:a14="http://schemas.microsoft.com/office/drawing/2010/main" xmlns="" val="0"/>
                </a:ext>
              </a:extLst>
            </a:blip>
            <a:srcRect/>
            <a:stretch>
              <a:fillRect/>
            </a:stretch>
          </p:blipFill>
          <p:spPr bwMode="auto">
            <a:xfrm>
              <a:off x="6609527" y="3172666"/>
              <a:ext cx="853199" cy="1191970"/>
            </a:xfrm>
            <a:prstGeom prst="rect">
              <a:avLst/>
            </a:prstGeom>
            <a:noFill/>
            <a:extLst>
              <a:ext uri="{909E8E84-426E-40DD-AFC4-6F175D3DCCD1}">
                <a14:hiddenFill xmlns:a14="http://schemas.microsoft.com/office/drawing/2010/main" xmlns="">
                  <a:solidFill>
                    <a:srgbClr val="FFFFFF"/>
                  </a:solidFill>
                </a14:hiddenFill>
              </a:ext>
            </a:extLst>
          </p:spPr>
        </p:pic>
        <p:pic>
          <p:nvPicPr>
            <p:cNvPr id="1030" name="Picture 6" descr="Picture"/>
            <p:cNvPicPr>
              <a:picLocks noChangeAspect="1" noChangeArrowheads="1"/>
            </p:cNvPicPr>
            <p:nvPr/>
          </p:nvPicPr>
          <p:blipFill>
            <a:blip r:embed="rId9" cstate="print">
              <a:extLst>
                <a:ext uri="{28A0092B-C50C-407E-A947-70E740481C1C}">
                  <a14:useLocalDpi xmlns:a14="http://schemas.microsoft.com/office/drawing/2010/main" xmlns="" val="0"/>
                </a:ext>
              </a:extLst>
            </a:blip>
            <a:srcRect/>
            <a:stretch>
              <a:fillRect/>
            </a:stretch>
          </p:blipFill>
          <p:spPr bwMode="auto">
            <a:xfrm>
              <a:off x="10130498" y="3182916"/>
              <a:ext cx="853199" cy="1191970"/>
            </a:xfrm>
            <a:prstGeom prst="rect">
              <a:avLst/>
            </a:prstGeom>
            <a:noFill/>
            <a:extLst>
              <a:ext uri="{909E8E84-426E-40DD-AFC4-6F175D3DCCD1}">
                <a14:hiddenFill xmlns:a14="http://schemas.microsoft.com/office/drawing/2010/main" xmlns="">
                  <a:solidFill>
                    <a:srgbClr val="FFFFFF"/>
                  </a:solidFill>
                </a14:hiddenFill>
              </a:ext>
            </a:extLst>
          </p:spPr>
        </p:pic>
        <p:pic>
          <p:nvPicPr>
            <p:cNvPr id="1032" name="Picture 8" descr="Picture"/>
            <p:cNvPicPr>
              <a:picLocks noChangeAspect="1" noChangeArrowheads="1"/>
            </p:cNvPicPr>
            <p:nvPr/>
          </p:nvPicPr>
          <p:blipFill>
            <a:blip r:embed="rId10" cstate="print">
              <a:extLst>
                <a:ext uri="{28A0092B-C50C-407E-A947-70E740481C1C}">
                  <a14:useLocalDpi xmlns:a14="http://schemas.microsoft.com/office/drawing/2010/main" xmlns="" val="0"/>
                </a:ext>
              </a:extLst>
            </a:blip>
            <a:srcRect/>
            <a:stretch>
              <a:fillRect/>
            </a:stretch>
          </p:blipFill>
          <p:spPr bwMode="auto">
            <a:xfrm>
              <a:off x="8372259" y="1499844"/>
              <a:ext cx="846969" cy="1180751"/>
            </a:xfrm>
            <a:prstGeom prst="rect">
              <a:avLst/>
            </a:prstGeom>
            <a:noFill/>
            <a:extLst>
              <a:ext uri="{909E8E84-426E-40DD-AFC4-6F175D3DCCD1}">
                <a14:hiddenFill xmlns:a14="http://schemas.microsoft.com/office/drawing/2010/main" xmlns="">
                  <a:solidFill>
                    <a:srgbClr val="FFFFFF"/>
                  </a:solidFill>
                </a14:hiddenFill>
              </a:ext>
            </a:extLst>
          </p:spPr>
        </p:pic>
        <p:pic>
          <p:nvPicPr>
            <p:cNvPr id="1034" name="Picture 10" descr="Picture"/>
            <p:cNvPicPr>
              <a:picLocks noChangeAspect="1" noChangeArrowheads="1"/>
            </p:cNvPicPr>
            <p:nvPr/>
          </p:nvPicPr>
          <p:blipFill>
            <a:blip r:embed="rId11" cstate="print">
              <a:extLst>
                <a:ext uri="{28A0092B-C50C-407E-A947-70E740481C1C}">
                  <a14:useLocalDpi xmlns:a14="http://schemas.microsoft.com/office/drawing/2010/main" xmlns="" val="0"/>
                </a:ext>
              </a:extLst>
            </a:blip>
            <a:srcRect/>
            <a:stretch>
              <a:fillRect/>
            </a:stretch>
          </p:blipFill>
          <p:spPr bwMode="auto">
            <a:xfrm>
              <a:off x="8389174" y="4880219"/>
              <a:ext cx="850245" cy="1189505"/>
            </a:xfrm>
            <a:prstGeom prst="rect">
              <a:avLst/>
            </a:prstGeom>
            <a:noFill/>
            <a:extLst>
              <a:ext uri="{909E8E84-426E-40DD-AFC4-6F175D3DCCD1}">
                <a14:hiddenFill xmlns:a14="http://schemas.microsoft.com/office/drawing/2010/main" xmlns="">
                  <a:solidFill>
                    <a:srgbClr val="FFFFFF"/>
                  </a:solidFill>
                </a14:hiddenFill>
              </a:ext>
            </a:extLst>
          </p:spPr>
        </p:pic>
      </p:grpSp>
    </p:spTree>
    <p:extLst>
      <p:ext uri="{BB962C8B-B14F-4D97-AF65-F5344CB8AC3E}">
        <p14:creationId xmlns:p14="http://schemas.microsoft.com/office/powerpoint/2010/main" xmlns="" val="7677789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000000">
              <a:alpha val="4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952497" y="409903"/>
            <a:ext cx="10272549" cy="603819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952498" y="-10502"/>
            <a:ext cx="10287000" cy="6858000"/>
          </a:xfrm>
          <a:prstGeom prst="rect">
            <a:avLst/>
          </a:prstGeom>
        </p:spPr>
      </p:pic>
      <p:sp>
        <p:nvSpPr>
          <p:cNvPr id="52" name="Rectangle 51"/>
          <p:cNvSpPr/>
          <p:nvPr/>
        </p:nvSpPr>
        <p:spPr>
          <a:xfrm>
            <a:off x="155575" y="-10502"/>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27" name="AutoShape 12" descr="Image result for bren ucsb logo"/>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8" name="AutoShape 14" descr="Image result for bren ucsb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9" name="AutoShape 16" descr="Image result for bren ucsb logo"/>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4" name="AutoShape 23" descr="Image result for plurality"/>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5" name="AutoShape 25" descr="Image result for diversity"/>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7" name="AutoShape 27" descr="Image result for diversity"/>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55" name="Rectangle 54"/>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Introduction</a:t>
            </a:r>
            <a:endParaRPr lang="en-US" b="1" dirty="0">
              <a:effectLst>
                <a:outerShdw blurRad="38100" dist="38100" dir="2700000" algn="tl">
                  <a:srgbClr val="000000">
                    <a:alpha val="43137"/>
                  </a:srgbClr>
                </a:outerShdw>
              </a:effectLst>
            </a:endParaRPr>
          </a:p>
        </p:txBody>
      </p:sp>
      <p:pic>
        <p:nvPicPr>
          <p:cNvPr id="7" name="Picture 6"/>
          <p:cNvPicPr>
            <a:picLocks noChangeAspect="1"/>
          </p:cNvPicPr>
          <p:nvPr/>
        </p:nvPicPr>
        <p:blipFill>
          <a:blip r:embed="rId4" cstate="print"/>
          <a:stretch>
            <a:fillRect/>
          </a:stretch>
        </p:blipFill>
        <p:spPr>
          <a:xfrm>
            <a:off x="2373657" y="2463822"/>
            <a:ext cx="2337477" cy="3569965"/>
          </a:xfrm>
          <a:prstGeom prst="rect">
            <a:avLst/>
          </a:prstGeom>
        </p:spPr>
      </p:pic>
      <p:pic>
        <p:nvPicPr>
          <p:cNvPr id="47" name="Picture 46"/>
          <p:cNvPicPr>
            <a:picLocks noChangeAspect="1"/>
          </p:cNvPicPr>
          <p:nvPr/>
        </p:nvPicPr>
        <p:blipFill rotWithShape="1">
          <a:blip r:embed="rId5" cstate="print"/>
          <a:srcRect t="10225"/>
          <a:stretch/>
        </p:blipFill>
        <p:spPr>
          <a:xfrm>
            <a:off x="5083789" y="2463822"/>
            <a:ext cx="2194609" cy="1641847"/>
          </a:xfrm>
          <a:prstGeom prst="rect">
            <a:avLst/>
          </a:prstGeom>
        </p:spPr>
      </p:pic>
      <p:pic>
        <p:nvPicPr>
          <p:cNvPr id="10" name="Picture 9"/>
          <p:cNvPicPr>
            <a:picLocks noChangeAspect="1"/>
          </p:cNvPicPr>
          <p:nvPr/>
        </p:nvPicPr>
        <p:blipFill rotWithShape="1">
          <a:blip r:embed="rId6" cstate="print"/>
          <a:srcRect l="31216" t="-6740" r="35195" b="6260"/>
          <a:stretch/>
        </p:blipFill>
        <p:spPr>
          <a:xfrm>
            <a:off x="5857619" y="4248804"/>
            <a:ext cx="2194610" cy="1641294"/>
          </a:xfrm>
          <a:prstGeom prst="rect">
            <a:avLst/>
          </a:prstGeom>
        </p:spPr>
      </p:pic>
      <p:pic>
        <p:nvPicPr>
          <p:cNvPr id="3" name="Picture 2"/>
          <p:cNvPicPr>
            <a:picLocks noChangeAspect="1"/>
          </p:cNvPicPr>
          <p:nvPr/>
        </p:nvPicPr>
        <p:blipFill>
          <a:blip r:embed="rId7" cstate="print"/>
          <a:stretch>
            <a:fillRect/>
          </a:stretch>
        </p:blipFill>
        <p:spPr>
          <a:xfrm flipH="1">
            <a:off x="7602227" y="2925625"/>
            <a:ext cx="2183156" cy="1637367"/>
          </a:xfrm>
          <a:prstGeom prst="rect">
            <a:avLst/>
          </a:prstGeom>
        </p:spPr>
      </p:pic>
    </p:spTree>
    <p:extLst>
      <p:ext uri="{BB962C8B-B14F-4D97-AF65-F5344CB8AC3E}">
        <p14:creationId xmlns:p14="http://schemas.microsoft.com/office/powerpoint/2010/main" xmlns="" val="444385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952498" y="-10502"/>
            <a:ext cx="10287000" cy="6858000"/>
          </a:xfrm>
          <a:prstGeom prst="rect">
            <a:avLst/>
          </a:prstGeom>
        </p:spPr>
      </p:pic>
      <p:sp>
        <p:nvSpPr>
          <p:cNvPr id="5" name="Rectangle 4"/>
          <p:cNvSpPr/>
          <p:nvPr/>
        </p:nvSpPr>
        <p:spPr>
          <a:xfrm>
            <a:off x="-2" y="0"/>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668954" y="772837"/>
            <a:ext cx="10515600" cy="1325563"/>
          </a:xfrm>
        </p:spPr>
        <p:txBody>
          <a:bodyPr/>
          <a:lstStyle/>
          <a:p>
            <a:r>
              <a:rPr lang="en-US" b="1" dirty="0" smtClean="0">
                <a:effectLst>
                  <a:outerShdw blurRad="38100" dist="38100" dir="2700000" algn="tl">
                    <a:srgbClr val="000000">
                      <a:alpha val="43137"/>
                    </a:srgbClr>
                  </a:outerShdw>
                </a:effectLst>
              </a:rPr>
              <a:t>Academic Deliverables</a:t>
            </a:r>
            <a:r>
              <a:rPr lang="en-US" b="1" dirty="0">
                <a:effectLst>
                  <a:outerShdw blurRad="38100" dist="38100" dir="2700000" algn="tl">
                    <a:srgbClr val="000000">
                      <a:alpha val="43137"/>
                    </a:srgbClr>
                  </a:outerShdw>
                </a:effectLst>
              </a:rPr>
              <a:t/>
            </a:r>
            <a:br>
              <a:rPr lang="en-US" b="1" dirty="0">
                <a:effectLst>
                  <a:outerShdw blurRad="38100" dist="38100" dir="2700000" algn="tl">
                    <a:srgbClr val="000000">
                      <a:alpha val="43137"/>
                    </a:srgbClr>
                  </a:outerShdw>
                </a:effectLst>
              </a:rPr>
            </a:br>
            <a:endParaRPr lang="en-US" dirty="0"/>
          </a:p>
        </p:txBody>
      </p:sp>
      <p:sp>
        <p:nvSpPr>
          <p:cNvPr id="7" name="Rectangle 6"/>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923142" y="2175640"/>
            <a:ext cx="10515600" cy="4351338"/>
          </a:xfrm>
        </p:spPr>
        <p:txBody>
          <a:bodyPr/>
          <a:lstStyle/>
          <a:p>
            <a:r>
              <a:rPr lang="en-US" b="1" dirty="0" smtClean="0">
                <a:effectLst>
                  <a:outerShdw blurRad="38100" dist="38100" dir="2700000" algn="tl">
                    <a:srgbClr val="000000">
                      <a:alpha val="43137"/>
                    </a:srgbClr>
                  </a:outerShdw>
                </a:effectLst>
              </a:rPr>
              <a:t>Work plan</a:t>
            </a:r>
          </a:p>
          <a:p>
            <a:r>
              <a:rPr lang="en-US" b="1" dirty="0" smtClean="0">
                <a:effectLst>
                  <a:outerShdw blurRad="38100" dist="38100" dir="2700000" algn="tl">
                    <a:srgbClr val="000000">
                      <a:alpha val="43137"/>
                    </a:srgbClr>
                  </a:outerShdw>
                </a:effectLst>
              </a:rPr>
              <a:t>Website</a:t>
            </a:r>
          </a:p>
          <a:p>
            <a:pPr marL="685800" lvl="2">
              <a:spcBef>
                <a:spcPts val="1000"/>
              </a:spcBef>
            </a:pPr>
            <a:r>
              <a:rPr lang="en-US" b="1" smtClean="0">
                <a:effectLst>
                  <a:outerShdw blurRad="38100" dist="38100" dir="2700000" algn="tl">
                    <a:srgbClr val="000000">
                      <a:alpha val="43137"/>
                    </a:srgbClr>
                  </a:outerShdw>
                </a:effectLst>
              </a:rPr>
              <a:t>www.turfeffect.org</a:t>
            </a:r>
            <a:endParaRPr lang="en-US" b="1" dirty="0" smtClean="0">
              <a:effectLst>
                <a:outerShdw blurRad="38100" dist="38100" dir="2700000" algn="tl">
                  <a:srgbClr val="000000">
                    <a:alpha val="43137"/>
                  </a:srgbClr>
                </a:outerShdw>
              </a:effectLst>
            </a:endParaRPr>
          </a:p>
          <a:p>
            <a:r>
              <a:rPr lang="en-US" b="1" dirty="0" smtClean="0">
                <a:effectLst>
                  <a:outerShdw blurRad="38100" dist="38100" dir="2700000" algn="tl">
                    <a:srgbClr val="000000">
                      <a:alpha val="43137"/>
                    </a:srgbClr>
                  </a:outerShdw>
                </a:effectLst>
              </a:rPr>
              <a:t>Academic defense</a:t>
            </a:r>
          </a:p>
          <a:p>
            <a:r>
              <a:rPr lang="en-US" b="1" dirty="0" smtClean="0">
                <a:effectLst>
                  <a:outerShdw blurRad="38100" dist="38100" dir="2700000" algn="tl">
                    <a:srgbClr val="000000">
                      <a:alpha val="43137"/>
                    </a:srgbClr>
                  </a:outerShdw>
                </a:effectLst>
              </a:rPr>
              <a:t>Final report</a:t>
            </a:r>
          </a:p>
          <a:p>
            <a:r>
              <a:rPr lang="en-US" b="1" dirty="0" smtClean="0">
                <a:effectLst>
                  <a:outerShdw blurRad="38100" dist="38100" dir="2700000" algn="tl">
                    <a:srgbClr val="000000">
                      <a:alpha val="43137"/>
                    </a:srgbClr>
                  </a:outerShdw>
                </a:effectLst>
              </a:rPr>
              <a:t>Project brief</a:t>
            </a:r>
          </a:p>
          <a:p>
            <a:r>
              <a:rPr lang="en-US" b="1" dirty="0" smtClean="0">
                <a:effectLst>
                  <a:outerShdw blurRad="38100" dist="38100" dir="2700000" algn="tl">
                    <a:srgbClr val="000000">
                      <a:alpha val="43137"/>
                    </a:srgbClr>
                  </a:outerShdw>
                </a:effectLst>
              </a:rPr>
              <a:t>Project Poster</a:t>
            </a:r>
          </a:p>
          <a:p>
            <a:r>
              <a:rPr lang="en-US" b="1" dirty="0" smtClean="0">
                <a:effectLst>
                  <a:outerShdw blurRad="38100" dist="38100" dir="2700000" algn="tl">
                    <a:srgbClr val="000000">
                      <a:alpha val="43137"/>
                    </a:srgbClr>
                  </a:outerShdw>
                </a:effectLst>
              </a:rPr>
              <a:t>Public presentation</a:t>
            </a:r>
          </a:p>
        </p:txBody>
      </p:sp>
    </p:spTree>
    <p:extLst>
      <p:ext uri="{BB962C8B-B14F-4D97-AF65-F5344CB8AC3E}">
        <p14:creationId xmlns:p14="http://schemas.microsoft.com/office/powerpoint/2010/main" xmlns="" val="3368876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2C89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bg1"/>
                </a:solidFill>
                <a:effectLst>
                  <a:outerShdw blurRad="38100" dist="38100" dir="2700000" algn="tl">
                    <a:srgbClr val="000000">
                      <a:alpha val="43137"/>
                    </a:srgbClr>
                  </a:outerShdw>
                </a:effectLst>
              </a:rPr>
              <a:t>Project Scope</a:t>
            </a:r>
            <a:endParaRPr lang="en-US" b="1" dirty="0">
              <a:solidFill>
                <a:schemeClr val="bg1"/>
              </a:solidFill>
              <a:effectLst>
                <a:outerShdw blurRad="38100" dist="38100" dir="2700000" algn="tl">
                  <a:srgbClr val="000000">
                    <a:alpha val="43137"/>
                  </a:srgbClr>
                </a:outerShdw>
              </a:effectLst>
            </a:endParaRPr>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xmlns="" val="0"/>
              </a:ext>
            </a:extLst>
          </a:blip>
          <a:stretch>
            <a:fillRect/>
          </a:stretch>
        </p:blipFill>
        <p:spPr>
          <a:xfrm>
            <a:off x="2478961" y="1481959"/>
            <a:ext cx="6769769" cy="4586763"/>
          </a:xfrm>
        </p:spPr>
      </p:pic>
      <p:sp>
        <p:nvSpPr>
          <p:cNvPr id="5" name="TextBox 4"/>
          <p:cNvSpPr txBox="1"/>
          <p:nvPr/>
        </p:nvSpPr>
        <p:spPr>
          <a:xfrm>
            <a:off x="2478961" y="6068722"/>
            <a:ext cx="7516774" cy="646331"/>
          </a:xfrm>
          <a:prstGeom prst="rect">
            <a:avLst/>
          </a:prstGeom>
          <a:noFill/>
        </p:spPr>
        <p:txBody>
          <a:bodyPr wrap="square" rtlCol="0">
            <a:spAutoFit/>
          </a:bodyPr>
          <a:lstStyle/>
          <a:p>
            <a:r>
              <a:rPr lang="en-US" b="1" dirty="0">
                <a:solidFill>
                  <a:schemeClr val="bg1"/>
                </a:solidFill>
              </a:rPr>
              <a:t>Figure 1</a:t>
            </a:r>
            <a:r>
              <a:rPr lang="en-US" dirty="0">
                <a:solidFill>
                  <a:schemeClr val="bg1"/>
                </a:solidFill>
              </a:rPr>
              <a:t>: Regionalization of COBI’s working areas (in blue) and the fishing communities with whom they collaborate (labels). Source: COBI</a:t>
            </a:r>
          </a:p>
        </p:txBody>
      </p:sp>
    </p:spTree>
    <p:extLst>
      <p:ext uri="{BB962C8B-B14F-4D97-AF65-F5344CB8AC3E}">
        <p14:creationId xmlns:p14="http://schemas.microsoft.com/office/powerpoint/2010/main" xmlns="" val="20532279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28372" y="2767348"/>
            <a:ext cx="10515600" cy="1325563"/>
          </a:xfrm>
        </p:spPr>
        <p:txBody>
          <a:bodyPr/>
          <a:lstStyle/>
          <a:p>
            <a:r>
              <a:rPr lang="en-US" b="1" dirty="0" smtClean="0">
                <a:effectLst>
                  <a:outerShdw blurRad="38100" dist="38100" dir="2700000" algn="tl">
                    <a:srgbClr val="000000">
                      <a:alpha val="43137"/>
                    </a:srgbClr>
                  </a:outerShdw>
                </a:effectLst>
              </a:rPr>
              <a:t>Have reserves met their 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4669981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49454" y="3601791"/>
            <a:ext cx="8093090" cy="1325563"/>
          </a:xfrm>
        </p:spPr>
        <p:txBody>
          <a:bodyPr>
            <a:noAutofit/>
          </a:bodyPr>
          <a:lstStyle/>
          <a:p>
            <a:pPr marL="0" indent="0"/>
            <a:r>
              <a:rPr lang="en-US" sz="2600" b="1" dirty="0">
                <a:effectLst>
                  <a:outerShdw blurRad="38100" dist="38100" dir="2700000" algn="tl">
                    <a:srgbClr val="000000">
                      <a:alpha val="43137"/>
                    </a:srgbClr>
                  </a:outerShdw>
                </a:effectLst>
              </a:rPr>
              <a:t>1. Determine a set of biophysical, socioeconomic and governance indicators that can be used to evaluate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2. Use the selected indicators to propose a framework for evaluating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3. Develop an English/Spanish guidebook with the selected indicators that walks the user through implementing our framework.</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26082671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D:\Descargas\Isla Natividad(22Nov08)AH.JPG"/>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t="48512" b="8140"/>
          <a:stretch/>
        </p:blipFill>
        <p:spPr bwMode="auto">
          <a:xfrm>
            <a:off x="822433" y="0"/>
            <a:ext cx="10547131"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Rectangle 5"/>
          <p:cNvSpPr/>
          <p:nvPr/>
        </p:nvSpPr>
        <p:spPr>
          <a:xfrm>
            <a:off x="0"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8" name="Rectangle 7"/>
          <p:cNvSpPr/>
          <p:nvPr/>
        </p:nvSpPr>
        <p:spPr>
          <a:xfrm>
            <a:off x="1923140" y="2202040"/>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923140" y="600582"/>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2087618" y="2300494"/>
            <a:ext cx="10515600" cy="4351338"/>
          </a:xfrm>
        </p:spPr>
        <p:txBody>
          <a:bodyPr/>
          <a:lstStyle/>
          <a:p>
            <a:pPr marL="0" lvl="0" indent="0">
              <a:buNone/>
            </a:pPr>
            <a:endParaRPr lang="en-US" sz="1000" b="1" dirty="0" smtClean="0">
              <a:solidFill>
                <a:prstClr val="white"/>
              </a:solidFill>
              <a:effectLst>
                <a:outerShdw blurRad="38100" dist="38100" dir="2700000" algn="tl">
                  <a:srgbClr val="000000">
                    <a:alpha val="43137"/>
                  </a:srgbClr>
                </a:outerShdw>
              </a:effectLst>
            </a:endParaRPr>
          </a:p>
          <a:p>
            <a:pPr lvl="0"/>
            <a:r>
              <a:rPr lang="en-US" b="1" dirty="0" smtClean="0">
                <a:solidFill>
                  <a:prstClr val="white"/>
                </a:solidFill>
                <a:effectLst>
                  <a:outerShdw blurRad="38100" dist="38100" dir="2700000" algn="tl">
                    <a:srgbClr val="000000">
                      <a:alpha val="43137"/>
                    </a:srgbClr>
                  </a:outerShdw>
                </a:effectLst>
              </a:rPr>
              <a:t>Three categories:</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Biophysical</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Socioeconomic</a:t>
            </a:r>
          </a:p>
          <a:p>
            <a:pPr lvl="1"/>
            <a:r>
              <a:rPr lang="en-US" b="1" dirty="0" smtClean="0">
                <a:solidFill>
                  <a:prstClr val="white"/>
                </a:solidFill>
                <a:effectLst>
                  <a:outerShdw blurRad="38100" dist="38100" dir="2700000" algn="tl">
                    <a:srgbClr val="000000">
                      <a:alpha val="43137"/>
                    </a:srgbClr>
                  </a:outerShdw>
                </a:effectLst>
              </a:rPr>
              <a:t>Governance</a:t>
            </a:r>
            <a:endParaRPr lang="en-US" b="1" dirty="0">
              <a:solidFill>
                <a:prstClr val="white"/>
              </a:solidFill>
              <a:effectLst>
                <a:outerShdw blurRad="38100" dist="38100" dir="2700000" algn="tl">
                  <a:srgbClr val="000000">
                    <a:alpha val="43137"/>
                  </a:srgbClr>
                </a:outerShdw>
              </a:effectLst>
            </a:endParaRPr>
          </a:p>
          <a:p>
            <a:pPr lvl="0"/>
            <a:r>
              <a:rPr lang="en-US" b="1" dirty="0" smtClean="0">
                <a:solidFill>
                  <a:prstClr val="white"/>
                </a:solidFill>
                <a:effectLst>
                  <a:outerShdw blurRad="38100" dist="38100" dir="2700000" algn="tl">
                    <a:srgbClr val="000000">
                      <a:alpha val="43137"/>
                    </a:srgbClr>
                  </a:outerShdw>
                </a:effectLst>
              </a:rPr>
              <a:t>Three types: </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Outcome</a:t>
            </a:r>
          </a:p>
          <a:p>
            <a:pPr lvl="1"/>
            <a:r>
              <a:rPr lang="en-US" b="1" dirty="0" smtClean="0">
                <a:solidFill>
                  <a:prstClr val="white"/>
                </a:solidFill>
                <a:effectLst>
                  <a:outerShdw blurRad="38100" dist="38100" dir="2700000" algn="tl">
                    <a:srgbClr val="000000">
                      <a:alpha val="43137"/>
                    </a:srgbClr>
                  </a:outerShdw>
                </a:effectLst>
              </a:rPr>
              <a:t>Covariate</a:t>
            </a:r>
          </a:p>
          <a:p>
            <a:pPr lvl="1"/>
            <a:r>
              <a:rPr lang="en-US" b="1" smtClean="0">
                <a:solidFill>
                  <a:prstClr val="white"/>
                </a:solidFill>
                <a:effectLst>
                  <a:outerShdw blurRad="38100" dist="38100" dir="2700000" algn="tl">
                    <a:srgbClr val="000000">
                      <a:alpha val="43137"/>
                    </a:srgbClr>
                  </a:outerShdw>
                </a:effectLst>
              </a:rPr>
              <a:t>Explanatory </a:t>
            </a:r>
            <a:endParaRPr lang="en-US" b="1" dirty="0">
              <a:solidFill>
                <a:prstClr val="white"/>
              </a:solidFill>
              <a:effectLst>
                <a:outerShdw blurRad="38100" dist="38100" dir="2700000" algn="tl">
                  <a:srgbClr val="000000">
                    <a:alpha val="43137"/>
                  </a:srgbClr>
                </a:outerShdw>
              </a:effectLst>
            </a:endParaRPr>
          </a:p>
        </p:txBody>
      </p:sp>
      <p:sp>
        <p:nvSpPr>
          <p:cNvPr id="2" name="Title 1"/>
          <p:cNvSpPr>
            <a:spLocks noGrp="1"/>
          </p:cNvSpPr>
          <p:nvPr>
            <p:ph type="title"/>
          </p:nvPr>
        </p:nvSpPr>
        <p:spPr>
          <a:xfrm>
            <a:off x="1157598" y="524129"/>
            <a:ext cx="10515600" cy="1325563"/>
          </a:xfrm>
        </p:spPr>
        <p:txBody>
          <a:bodyPr/>
          <a:lstStyle/>
          <a:p>
            <a:pPr algn="ctr"/>
            <a:r>
              <a:rPr lang="en-US" b="1" dirty="0" smtClean="0">
                <a:effectLst>
                  <a:outerShdw blurRad="38100" dist="38100" dir="2700000" algn="tl">
                    <a:srgbClr val="000000">
                      <a:alpha val="43137"/>
                    </a:srgbClr>
                  </a:outerShdw>
                </a:effectLst>
              </a:rPr>
              <a:t>Selection of Indicators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3298272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Rectangle 4"/>
          <p:cNvSpPr/>
          <p:nvPr/>
        </p:nvSpPr>
        <p:spPr>
          <a:xfrm>
            <a:off x="13137"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Reserve and control</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Post and pre-implementation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 </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Difference-in-difference</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Output: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DD estimate</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P-value</a:t>
            </a:r>
          </a:p>
        </p:txBody>
      </p:sp>
      <p:sp>
        <p:nvSpPr>
          <p:cNvPr id="8" name="Rectangle 7"/>
          <p:cNvSpPr/>
          <p:nvPr/>
        </p:nvSpPr>
        <p:spPr>
          <a:xfrm>
            <a:off x="1923142" y="544194"/>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796829" y="457652"/>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Analysis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61043292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860</TotalTime>
  <Words>1276</Words>
  <Application>Microsoft Office PowerPoint</Application>
  <PresentationFormat>Personalizado</PresentationFormat>
  <Paragraphs>168</Paragraphs>
  <Slides>15</Slides>
  <Notes>13</Notes>
  <HiddenSlides>0</HiddenSlides>
  <MMClips>0</MMClips>
  <ScaleCrop>false</ScaleCrop>
  <HeadingPairs>
    <vt:vector size="4" baseType="variant">
      <vt:variant>
        <vt:lpstr>Tema</vt:lpstr>
      </vt:variant>
      <vt:variant>
        <vt:i4>1</vt:i4>
      </vt:variant>
      <vt:variant>
        <vt:lpstr>Títulos de diapositiva</vt:lpstr>
      </vt:variant>
      <vt:variant>
        <vt:i4>15</vt:i4>
      </vt:variant>
    </vt:vector>
  </HeadingPairs>
  <TitlesOfParts>
    <vt:vector size="16" baseType="lpstr">
      <vt:lpstr>Office Theme</vt:lpstr>
      <vt:lpstr>Framework to evaluate marine reserves in Mexico</vt:lpstr>
      <vt:lpstr>Diapositiva 2</vt:lpstr>
      <vt:lpstr>Diapositiva 3</vt:lpstr>
      <vt:lpstr>Academic Deliverables </vt:lpstr>
      <vt:lpstr>Project Scope</vt:lpstr>
      <vt:lpstr>Have reserves met their objectives?</vt:lpstr>
      <vt:lpstr>1. Determine a set of biophysical, socioeconomic and governance indicators that can be used to evaluate the effectiveness of no-take marine reserves in Mexico.  2. Use the selected indicators to propose a framework for evaluating the effectiveness of no-take marine reserves in Mexico.  3. Develop an English/Spanish guidebook with the selected indicators that walks the user through implementing our framework.</vt:lpstr>
      <vt:lpstr>Selection of Indicators</vt:lpstr>
      <vt:lpstr>Diapositiva 9</vt:lpstr>
      <vt:lpstr>Diapositiva 10</vt:lpstr>
      <vt:lpstr>Diapositiva 11</vt:lpstr>
      <vt:lpstr>Diapositiva 12</vt:lpstr>
      <vt:lpstr>Diapositiva 13</vt:lpstr>
      <vt:lpstr>Diapositiva 14</vt:lpstr>
      <vt:lpstr>Diapositiva 15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Melaina Wright</dc:creator>
  <cp:lastModifiedBy>JC</cp:lastModifiedBy>
  <cp:revision>52</cp:revision>
  <dcterms:created xsi:type="dcterms:W3CDTF">2016-05-30T18:17:09Z</dcterms:created>
  <dcterms:modified xsi:type="dcterms:W3CDTF">2016-08-12T22:17:49Z</dcterms:modified>
</cp:coreProperties>
</file>

<file path=docProps/thumbnail.jpeg>
</file>